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niyah" charset="1" panose="02000500000000000000"/>
      <p:regular r:id="rId10"/>
    </p:embeddedFont>
    <p:embeddedFont>
      <p:font typeface="Aniyah Italics" charset="1" panose="020005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Poppins" charset="1" panose="00000500000000000000"/>
      <p:regular r:id="rId18"/>
    </p:embeddedFont>
    <p:embeddedFont>
      <p:font typeface="Poppins Bold" charset="1" panose="00000800000000000000"/>
      <p:regular r:id="rId19"/>
    </p:embeddedFont>
    <p:embeddedFont>
      <p:font typeface="Poppins Italics" charset="1" panose="00000500000000000000"/>
      <p:regular r:id="rId20"/>
    </p:embeddedFont>
    <p:embeddedFont>
      <p:font typeface="Poppins Bold Italics" charset="1" panose="00000800000000000000"/>
      <p:regular r:id="rId21"/>
    </p:embeddedFont>
    <p:embeddedFont>
      <p:font typeface="Poppins Thin" charset="1" panose="00000300000000000000"/>
      <p:regular r:id="rId22"/>
    </p:embeddedFont>
    <p:embeddedFont>
      <p:font typeface="Poppins Thin Italics" charset="1" panose="00000300000000000000"/>
      <p:regular r:id="rId23"/>
    </p:embeddedFont>
    <p:embeddedFont>
      <p:font typeface="Poppins Extra-Light" charset="1" panose="00000300000000000000"/>
      <p:regular r:id="rId24"/>
    </p:embeddedFont>
    <p:embeddedFont>
      <p:font typeface="Poppins Extra-Light Italics" charset="1" panose="00000300000000000000"/>
      <p:regular r:id="rId25"/>
    </p:embeddedFont>
    <p:embeddedFont>
      <p:font typeface="Poppins Light" charset="1" panose="00000400000000000000"/>
      <p:regular r:id="rId26"/>
    </p:embeddedFont>
    <p:embeddedFont>
      <p:font typeface="Poppins Light Italics" charset="1" panose="00000400000000000000"/>
      <p:regular r:id="rId27"/>
    </p:embeddedFont>
    <p:embeddedFont>
      <p:font typeface="Poppins Medium" charset="1" panose="00000600000000000000"/>
      <p:regular r:id="rId28"/>
    </p:embeddedFont>
    <p:embeddedFont>
      <p:font typeface="Poppins Medium Italics" charset="1" panose="00000600000000000000"/>
      <p:regular r:id="rId29"/>
    </p:embeddedFont>
    <p:embeddedFont>
      <p:font typeface="Poppins Semi-Bold" charset="1" panose="00000700000000000000"/>
      <p:regular r:id="rId30"/>
    </p:embeddedFont>
    <p:embeddedFont>
      <p:font typeface="Poppins Semi-Bold Italics" charset="1" panose="00000700000000000000"/>
      <p:regular r:id="rId31"/>
    </p:embeddedFont>
    <p:embeddedFont>
      <p:font typeface="Poppins Ultra-Bold" charset="1" panose="00000900000000000000"/>
      <p:regular r:id="rId32"/>
    </p:embeddedFont>
    <p:embeddedFont>
      <p:font typeface="Poppins Ultra-Bold Italics" charset="1" panose="00000900000000000000"/>
      <p:regular r:id="rId33"/>
    </p:embeddedFont>
    <p:embeddedFont>
      <p:font typeface="Poppins Heavy" charset="1" panose="00000A00000000000000"/>
      <p:regular r:id="rId34"/>
    </p:embeddedFont>
    <p:embeddedFont>
      <p:font typeface="Poppins Heavy Italics" charset="1" panose="00000A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31.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png" Type="http://schemas.openxmlformats.org/officeDocument/2006/relationships/image"/><Relationship Id="rId13" Target="../media/image1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14937245" y="7154681"/>
            <a:ext cx="3895922" cy="4507089"/>
          </a:xfrm>
          <a:custGeom>
            <a:avLst/>
            <a:gdLst/>
            <a:ahLst/>
            <a:cxnLst/>
            <a:rect r="r" b="b" t="t" l="l"/>
            <a:pathLst>
              <a:path h="4507089" w="3895922">
                <a:moveTo>
                  <a:pt x="0" y="0"/>
                </a:moveTo>
                <a:lnTo>
                  <a:pt x="3895923" y="0"/>
                </a:lnTo>
                <a:lnTo>
                  <a:pt x="3895923" y="4507089"/>
                </a:lnTo>
                <a:lnTo>
                  <a:pt x="0" y="45070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928410" y="5913987"/>
            <a:ext cx="5231375" cy="6052040"/>
          </a:xfrm>
          <a:custGeom>
            <a:avLst/>
            <a:gdLst/>
            <a:ahLst/>
            <a:cxnLst/>
            <a:rect r="r" b="b" t="t" l="l"/>
            <a:pathLst>
              <a:path h="6052040" w="5231375">
                <a:moveTo>
                  <a:pt x="5231375" y="0"/>
                </a:moveTo>
                <a:lnTo>
                  <a:pt x="0" y="0"/>
                </a:lnTo>
                <a:lnTo>
                  <a:pt x="0" y="6052040"/>
                </a:lnTo>
                <a:lnTo>
                  <a:pt x="5231375" y="6052040"/>
                </a:lnTo>
                <a:lnTo>
                  <a:pt x="523137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032201">
            <a:off x="4377376" y="1529719"/>
            <a:ext cx="9054272" cy="8160023"/>
          </a:xfrm>
          <a:custGeom>
            <a:avLst/>
            <a:gdLst/>
            <a:ahLst/>
            <a:cxnLst/>
            <a:rect r="r" b="b" t="t" l="l"/>
            <a:pathLst>
              <a:path h="8160023" w="9054272">
                <a:moveTo>
                  <a:pt x="0" y="0"/>
                </a:moveTo>
                <a:lnTo>
                  <a:pt x="9054272" y="0"/>
                </a:lnTo>
                <a:lnTo>
                  <a:pt x="9054272" y="8160023"/>
                </a:lnTo>
                <a:lnTo>
                  <a:pt x="0" y="81600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4602986">
            <a:off x="11228163" y="4182270"/>
            <a:ext cx="1390189" cy="1221307"/>
          </a:xfrm>
          <a:custGeom>
            <a:avLst/>
            <a:gdLst/>
            <a:ahLst/>
            <a:cxnLst/>
            <a:rect r="r" b="b" t="t" l="l"/>
            <a:pathLst>
              <a:path h="1221307" w="1390189">
                <a:moveTo>
                  <a:pt x="0" y="0"/>
                </a:moveTo>
                <a:lnTo>
                  <a:pt x="1390189" y="0"/>
                </a:lnTo>
                <a:lnTo>
                  <a:pt x="1390189" y="1221307"/>
                </a:lnTo>
                <a:lnTo>
                  <a:pt x="0" y="12213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6087839" y="4312536"/>
            <a:ext cx="5835418" cy="1671453"/>
          </a:xfrm>
          <a:prstGeom prst="rect">
            <a:avLst/>
          </a:prstGeom>
        </p:spPr>
        <p:txBody>
          <a:bodyPr anchor="t" rtlCol="false" tIns="0" lIns="0" bIns="0" rIns="0">
            <a:spAutoFit/>
          </a:bodyPr>
          <a:lstStyle/>
          <a:p>
            <a:pPr algn="ctr">
              <a:lnSpc>
                <a:spcPts val="6596"/>
              </a:lnSpc>
            </a:pPr>
            <a:r>
              <a:rPr lang="en-US" sz="5589">
                <a:solidFill>
                  <a:srgbClr val="000000"/>
                </a:solidFill>
                <a:latin typeface="Canva Sans Bold"/>
              </a:rPr>
              <a:t>Micro Mouse</a:t>
            </a:r>
          </a:p>
          <a:p>
            <a:pPr algn="ctr">
              <a:lnSpc>
                <a:spcPts val="6596"/>
              </a:lnSpc>
            </a:pPr>
            <a:r>
              <a:rPr lang="en-US" sz="5589">
                <a:solidFill>
                  <a:srgbClr val="000000"/>
                </a:solidFill>
                <a:latin typeface="Canva Sans Bold"/>
              </a:rPr>
              <a:t>Maze Solver </a:t>
            </a:r>
          </a:p>
        </p:txBody>
      </p:sp>
      <p:sp>
        <p:nvSpPr>
          <p:cNvPr name="Freeform 8" id="8"/>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2924999">
            <a:off x="16136589" y="-1028700"/>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15276340" y="7546970"/>
            <a:ext cx="3556828" cy="4114800"/>
          </a:xfrm>
          <a:custGeom>
            <a:avLst/>
            <a:gdLst/>
            <a:ahLst/>
            <a:cxnLst/>
            <a:rect r="r" b="b" t="t" l="l"/>
            <a:pathLst>
              <a:path h="4114800" w="3556828">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49714" y="7546970"/>
            <a:ext cx="3556828" cy="4114800"/>
          </a:xfrm>
          <a:custGeom>
            <a:avLst/>
            <a:gdLst/>
            <a:ahLst/>
            <a:cxnLst/>
            <a:rect r="r" b="b" t="t" l="l"/>
            <a:pathLst>
              <a:path h="4114800" w="3556828">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924999">
            <a:off x="16136589" y="-1028700"/>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5392113" y="2417657"/>
            <a:ext cx="7030306" cy="430358"/>
          </a:xfrm>
          <a:custGeom>
            <a:avLst/>
            <a:gdLst/>
            <a:ahLst/>
            <a:cxnLst/>
            <a:rect r="r" b="b" t="t" l="l"/>
            <a:pathLst>
              <a:path h="430358" w="7030306">
                <a:moveTo>
                  <a:pt x="0" y="0"/>
                </a:moveTo>
                <a:lnTo>
                  <a:pt x="7030306" y="0"/>
                </a:lnTo>
                <a:lnTo>
                  <a:pt x="7030306" y="430358"/>
                </a:lnTo>
                <a:lnTo>
                  <a:pt x="0" y="4303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028700" y="2848015"/>
            <a:ext cx="6712969" cy="6807666"/>
          </a:xfrm>
          <a:custGeom>
            <a:avLst/>
            <a:gdLst/>
            <a:ahLst/>
            <a:cxnLst/>
            <a:rect r="r" b="b" t="t" l="l"/>
            <a:pathLst>
              <a:path h="6807666" w="6712969">
                <a:moveTo>
                  <a:pt x="0" y="0"/>
                </a:moveTo>
                <a:lnTo>
                  <a:pt x="6712969" y="0"/>
                </a:lnTo>
                <a:lnTo>
                  <a:pt x="6712969" y="6807666"/>
                </a:lnTo>
                <a:lnTo>
                  <a:pt x="0" y="6807666"/>
                </a:lnTo>
                <a:lnTo>
                  <a:pt x="0" y="0"/>
                </a:lnTo>
                <a:close/>
              </a:path>
            </a:pathLst>
          </a:custGeom>
          <a:blipFill>
            <a:blip r:embed="rId10"/>
            <a:stretch>
              <a:fillRect l="0" t="0" r="0" b="0"/>
            </a:stretch>
          </a:blipFill>
        </p:spPr>
      </p:sp>
      <p:sp>
        <p:nvSpPr>
          <p:cNvPr name="TextBox 10" id="10"/>
          <p:cNvSpPr txBox="true"/>
          <p:nvPr/>
        </p:nvSpPr>
        <p:spPr>
          <a:xfrm rot="0">
            <a:off x="8219323" y="2790865"/>
            <a:ext cx="8282421" cy="6813505"/>
          </a:xfrm>
          <a:prstGeom prst="rect">
            <a:avLst/>
          </a:prstGeom>
        </p:spPr>
        <p:txBody>
          <a:bodyPr anchor="t" rtlCol="false" tIns="0" lIns="0" bIns="0" rIns="0">
            <a:spAutoFit/>
          </a:bodyPr>
          <a:lstStyle/>
          <a:p>
            <a:pPr algn="ctr">
              <a:lnSpc>
                <a:spcPts val="3613"/>
              </a:lnSpc>
              <a:spcBef>
                <a:spcPct val="0"/>
              </a:spcBef>
            </a:pPr>
            <a:r>
              <a:rPr lang="en-US" sz="2580">
                <a:solidFill>
                  <a:srgbClr val="000000"/>
                </a:solidFill>
                <a:latin typeface="Canva Sans Bold"/>
              </a:rPr>
              <a:t>We utilized the Python programming language to implement the Flood Fill Algorithm for the MMS simulator. The algorithm assumes that the maze is empty and that the distance to the destination is Manhattan distance. While navigating the maze, the robot visits, if one exists, the lowest neighbor's cost cell and updates the walls surrounding the current cell.</a:t>
            </a:r>
          </a:p>
          <a:p>
            <a:pPr algn="ctr">
              <a:lnSpc>
                <a:spcPts val="3613"/>
              </a:lnSpc>
              <a:spcBef>
                <a:spcPct val="0"/>
              </a:spcBef>
            </a:pPr>
            <a:r>
              <a:rPr lang="en-US" sz="2580">
                <a:solidFill>
                  <a:srgbClr val="000000"/>
                </a:solidFill>
                <a:latin typeface="Canva Sans Bold"/>
              </a:rPr>
              <a:t>If the robot's costs are less than or equal to those of the neighbors, flood fill must be applied to the remaining neighbors. The current cell is placed in a queue, and if it is visited and has a lower cost than all of its neighbors, its new cost is equal to the lowest of the neighbors plus one, and all of the neighbors are added to the queue.</a:t>
            </a:r>
          </a:p>
        </p:txBody>
      </p:sp>
      <p:sp>
        <p:nvSpPr>
          <p:cNvPr name="TextBox 11" id="11"/>
          <p:cNvSpPr txBox="true"/>
          <p:nvPr/>
        </p:nvSpPr>
        <p:spPr>
          <a:xfrm rot="0">
            <a:off x="5955313" y="1066291"/>
            <a:ext cx="6193393"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Simulation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2941998">
            <a:off x="8574029" y="6116178"/>
            <a:ext cx="776757" cy="1197031"/>
          </a:xfrm>
          <a:custGeom>
            <a:avLst/>
            <a:gdLst/>
            <a:ahLst/>
            <a:cxnLst/>
            <a:rect r="r" b="b" t="t" l="l"/>
            <a:pathLst>
              <a:path h="1197031" w="776757">
                <a:moveTo>
                  <a:pt x="0" y="0"/>
                </a:moveTo>
                <a:lnTo>
                  <a:pt x="776757" y="0"/>
                </a:lnTo>
                <a:lnTo>
                  <a:pt x="776757" y="1197031"/>
                </a:lnTo>
                <a:lnTo>
                  <a:pt x="0" y="11970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950600">
            <a:off x="2705936" y="3897324"/>
            <a:ext cx="776757" cy="1197031"/>
          </a:xfrm>
          <a:custGeom>
            <a:avLst/>
            <a:gdLst/>
            <a:ahLst/>
            <a:cxnLst/>
            <a:rect r="r" b="b" t="t" l="l"/>
            <a:pathLst>
              <a:path h="1197031" w="776757">
                <a:moveTo>
                  <a:pt x="0" y="0"/>
                </a:moveTo>
                <a:lnTo>
                  <a:pt x="776757" y="0"/>
                </a:lnTo>
                <a:lnTo>
                  <a:pt x="776757" y="1197031"/>
                </a:lnTo>
                <a:lnTo>
                  <a:pt x="0" y="11970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3561944">
            <a:off x="15561097" y="2820090"/>
            <a:ext cx="776757" cy="1197031"/>
          </a:xfrm>
          <a:custGeom>
            <a:avLst/>
            <a:gdLst/>
            <a:ahLst/>
            <a:cxnLst/>
            <a:rect r="r" b="b" t="t" l="l"/>
            <a:pathLst>
              <a:path h="1197031" w="776757">
                <a:moveTo>
                  <a:pt x="776756" y="0"/>
                </a:moveTo>
                <a:lnTo>
                  <a:pt x="0" y="0"/>
                </a:lnTo>
                <a:lnTo>
                  <a:pt x="0" y="1197030"/>
                </a:lnTo>
                <a:lnTo>
                  <a:pt x="776756" y="1197030"/>
                </a:lnTo>
                <a:lnTo>
                  <a:pt x="7767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276340" y="7546970"/>
            <a:ext cx="3556828" cy="4114800"/>
          </a:xfrm>
          <a:custGeom>
            <a:avLst/>
            <a:gdLst/>
            <a:ahLst/>
            <a:cxnLst/>
            <a:rect r="r" b="b" t="t" l="l"/>
            <a:pathLst>
              <a:path h="4114800" w="3556828">
                <a:moveTo>
                  <a:pt x="0" y="0"/>
                </a:moveTo>
                <a:lnTo>
                  <a:pt x="3556828" y="0"/>
                </a:lnTo>
                <a:lnTo>
                  <a:pt x="35568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749714" y="7546970"/>
            <a:ext cx="3556828" cy="4114800"/>
          </a:xfrm>
          <a:custGeom>
            <a:avLst/>
            <a:gdLst/>
            <a:ahLst/>
            <a:cxnLst/>
            <a:rect r="r" b="b" t="t" l="l"/>
            <a:pathLst>
              <a:path h="4114800" w="3556828">
                <a:moveTo>
                  <a:pt x="3556828" y="0"/>
                </a:moveTo>
                <a:lnTo>
                  <a:pt x="0" y="0"/>
                </a:lnTo>
                <a:lnTo>
                  <a:pt x="0" y="4114800"/>
                </a:lnTo>
                <a:lnTo>
                  <a:pt x="3556828" y="4114800"/>
                </a:lnTo>
                <a:lnTo>
                  <a:pt x="35568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2924999">
            <a:off x="16136589" y="-1028700"/>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4283544" y="2409940"/>
            <a:ext cx="9691343" cy="593253"/>
          </a:xfrm>
          <a:custGeom>
            <a:avLst/>
            <a:gdLst/>
            <a:ahLst/>
            <a:cxnLst/>
            <a:rect r="r" b="b" t="t" l="l"/>
            <a:pathLst>
              <a:path h="593253" w="9691343">
                <a:moveTo>
                  <a:pt x="0" y="0"/>
                </a:moveTo>
                <a:lnTo>
                  <a:pt x="9691343" y="0"/>
                </a:lnTo>
                <a:lnTo>
                  <a:pt x="9691343" y="593253"/>
                </a:lnTo>
                <a:lnTo>
                  <a:pt x="0" y="5932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9852508" y="3418605"/>
            <a:ext cx="5200543" cy="5200543"/>
          </a:xfrm>
          <a:custGeom>
            <a:avLst/>
            <a:gdLst/>
            <a:ahLst/>
            <a:cxnLst/>
            <a:rect r="r" b="b" t="t" l="l"/>
            <a:pathLst>
              <a:path h="5200543" w="5200543">
                <a:moveTo>
                  <a:pt x="0" y="0"/>
                </a:moveTo>
                <a:lnTo>
                  <a:pt x="5200543" y="0"/>
                </a:lnTo>
                <a:lnTo>
                  <a:pt x="5200543" y="5200543"/>
                </a:lnTo>
                <a:lnTo>
                  <a:pt x="0" y="5200543"/>
                </a:lnTo>
                <a:lnTo>
                  <a:pt x="0" y="0"/>
                </a:lnTo>
                <a:close/>
              </a:path>
            </a:pathLst>
          </a:custGeom>
          <a:blipFill>
            <a:blip r:embed="rId12"/>
            <a:stretch>
              <a:fillRect l="0" t="0" r="0" b="0"/>
            </a:stretch>
          </a:blipFill>
        </p:spPr>
      </p:sp>
      <p:sp>
        <p:nvSpPr>
          <p:cNvPr name="TextBox 13" id="13"/>
          <p:cNvSpPr txBox="true"/>
          <p:nvPr/>
        </p:nvSpPr>
        <p:spPr>
          <a:xfrm rot="0">
            <a:off x="4826423" y="857250"/>
            <a:ext cx="8011001"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Maze Analysis</a:t>
            </a:r>
          </a:p>
        </p:txBody>
      </p:sp>
      <p:sp>
        <p:nvSpPr>
          <p:cNvPr name="TextBox 14" id="14"/>
          <p:cNvSpPr txBox="true"/>
          <p:nvPr/>
        </p:nvSpPr>
        <p:spPr>
          <a:xfrm rot="0">
            <a:off x="1735262" y="3255035"/>
            <a:ext cx="7227146" cy="5490847"/>
          </a:xfrm>
          <a:prstGeom prst="rect">
            <a:avLst/>
          </a:prstGeom>
        </p:spPr>
        <p:txBody>
          <a:bodyPr anchor="t" rtlCol="false" tIns="0" lIns="0" bIns="0" rIns="0">
            <a:spAutoFit/>
          </a:bodyPr>
          <a:lstStyle/>
          <a:p>
            <a:pPr algn="ctr">
              <a:lnSpc>
                <a:spcPts val="3641"/>
              </a:lnSpc>
              <a:spcBef>
                <a:spcPct val="0"/>
              </a:spcBef>
            </a:pPr>
            <a:r>
              <a:rPr lang="en-US" sz="2600">
                <a:solidFill>
                  <a:srgbClr val="000000"/>
                </a:solidFill>
                <a:latin typeface="Canva Sans Bold"/>
              </a:rPr>
              <a:t>Before the robot can successfully navigate a maze, it must first examine its surroundings for any obstacles or dead ends. This information is then used to calculate the layout of the maze as well as the quickest route out. During the maze analysis phase, the robot may use several tactics, such as wall following, sensor data processing, and path planning algorithms. By attentively scrutinizing the maze and making conclusions, the robot can effectively find the solution.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15276340" y="7546970"/>
            <a:ext cx="3556828" cy="4114800"/>
          </a:xfrm>
          <a:custGeom>
            <a:avLst/>
            <a:gdLst/>
            <a:ahLst/>
            <a:cxnLst/>
            <a:rect r="r" b="b" t="t" l="l"/>
            <a:pathLst>
              <a:path h="4114800" w="3556828">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49714" y="7546970"/>
            <a:ext cx="3556828" cy="4114800"/>
          </a:xfrm>
          <a:custGeom>
            <a:avLst/>
            <a:gdLst/>
            <a:ahLst/>
            <a:cxnLst/>
            <a:rect r="r" b="b" t="t" l="l"/>
            <a:pathLst>
              <a:path h="4114800" w="3556828">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924999">
            <a:off x="16136589" y="-1028700"/>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6649220" y="2728522"/>
            <a:ext cx="5902924" cy="361346"/>
          </a:xfrm>
          <a:custGeom>
            <a:avLst/>
            <a:gdLst/>
            <a:ahLst/>
            <a:cxnLst/>
            <a:rect r="r" b="b" t="t" l="l"/>
            <a:pathLst>
              <a:path h="361346" w="5902924">
                <a:moveTo>
                  <a:pt x="0" y="0"/>
                </a:moveTo>
                <a:lnTo>
                  <a:pt x="5902924" y="0"/>
                </a:lnTo>
                <a:lnTo>
                  <a:pt x="5902924" y="361346"/>
                </a:lnTo>
                <a:lnTo>
                  <a:pt x="0" y="3613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7653272" y="3348036"/>
            <a:ext cx="5441789" cy="5595218"/>
          </a:xfrm>
          <a:custGeom>
            <a:avLst/>
            <a:gdLst/>
            <a:ahLst/>
            <a:cxnLst/>
            <a:rect r="r" b="b" t="t" l="l"/>
            <a:pathLst>
              <a:path h="5595218" w="5441789">
                <a:moveTo>
                  <a:pt x="0" y="0"/>
                </a:moveTo>
                <a:lnTo>
                  <a:pt x="5441789" y="0"/>
                </a:lnTo>
                <a:lnTo>
                  <a:pt x="5441789" y="5595218"/>
                </a:lnTo>
                <a:lnTo>
                  <a:pt x="0" y="55952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1342354" y="2909195"/>
            <a:ext cx="5547396" cy="5703803"/>
          </a:xfrm>
          <a:custGeom>
            <a:avLst/>
            <a:gdLst/>
            <a:ahLst/>
            <a:cxnLst/>
            <a:rect r="r" b="b" t="t" l="l"/>
            <a:pathLst>
              <a:path h="5703803" w="5547396">
                <a:moveTo>
                  <a:pt x="0" y="0"/>
                </a:moveTo>
                <a:lnTo>
                  <a:pt x="5547396" y="0"/>
                </a:lnTo>
                <a:lnTo>
                  <a:pt x="5547396" y="5703803"/>
                </a:lnTo>
                <a:lnTo>
                  <a:pt x="0" y="57038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3677117" y="3523752"/>
            <a:ext cx="5099994" cy="5243786"/>
          </a:xfrm>
          <a:custGeom>
            <a:avLst/>
            <a:gdLst/>
            <a:ahLst/>
            <a:cxnLst/>
            <a:rect r="r" b="b" t="t" l="l"/>
            <a:pathLst>
              <a:path h="5243786" w="5099994">
                <a:moveTo>
                  <a:pt x="0" y="0"/>
                </a:moveTo>
                <a:lnTo>
                  <a:pt x="5099994" y="0"/>
                </a:lnTo>
                <a:lnTo>
                  <a:pt x="5099994" y="5243786"/>
                </a:lnTo>
                <a:lnTo>
                  <a:pt x="0" y="52437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0" y="3669339"/>
            <a:ext cx="4808097" cy="4943659"/>
          </a:xfrm>
          <a:custGeom>
            <a:avLst/>
            <a:gdLst/>
            <a:ahLst/>
            <a:cxnLst/>
            <a:rect r="r" b="b" t="t" l="l"/>
            <a:pathLst>
              <a:path h="4943659" w="4808097">
                <a:moveTo>
                  <a:pt x="0" y="0"/>
                </a:moveTo>
                <a:lnTo>
                  <a:pt x="4808097" y="0"/>
                </a:lnTo>
                <a:lnTo>
                  <a:pt x="4808097" y="4943659"/>
                </a:lnTo>
                <a:lnTo>
                  <a:pt x="0" y="49436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2740604" y="2909195"/>
            <a:ext cx="5547396" cy="5703803"/>
          </a:xfrm>
          <a:custGeom>
            <a:avLst/>
            <a:gdLst/>
            <a:ahLst/>
            <a:cxnLst/>
            <a:rect r="r" b="b" t="t" l="l"/>
            <a:pathLst>
              <a:path h="5703803" w="5547396">
                <a:moveTo>
                  <a:pt x="0" y="0"/>
                </a:moveTo>
                <a:lnTo>
                  <a:pt x="5547396" y="0"/>
                </a:lnTo>
                <a:lnTo>
                  <a:pt x="5547396" y="5703803"/>
                </a:lnTo>
                <a:lnTo>
                  <a:pt x="0" y="57038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384697" y="3631565"/>
            <a:ext cx="4844834" cy="4981433"/>
          </a:xfrm>
          <a:custGeom>
            <a:avLst/>
            <a:gdLst/>
            <a:ahLst/>
            <a:cxnLst/>
            <a:rect r="r" b="b" t="t" l="l"/>
            <a:pathLst>
              <a:path h="4981433" w="4844834">
                <a:moveTo>
                  <a:pt x="0" y="0"/>
                </a:moveTo>
                <a:lnTo>
                  <a:pt x="4844834" y="0"/>
                </a:lnTo>
                <a:lnTo>
                  <a:pt x="4844834" y="4981433"/>
                </a:lnTo>
                <a:lnTo>
                  <a:pt x="0" y="49814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6227114" y="904803"/>
            <a:ext cx="6261259"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Challanges</a:t>
            </a:r>
          </a:p>
        </p:txBody>
      </p:sp>
      <p:sp>
        <p:nvSpPr>
          <p:cNvPr name="TextBox 16" id="16"/>
          <p:cNvSpPr txBox="true"/>
          <p:nvPr/>
        </p:nvSpPr>
        <p:spPr>
          <a:xfrm rot="0">
            <a:off x="2027697" y="2935533"/>
            <a:ext cx="14660093" cy="5832005"/>
          </a:xfrm>
          <a:prstGeom prst="rect">
            <a:avLst/>
          </a:prstGeom>
        </p:spPr>
        <p:txBody>
          <a:bodyPr anchor="t" rtlCol="false" tIns="0" lIns="0" bIns="0" rIns="0">
            <a:spAutoFit/>
          </a:bodyPr>
          <a:lstStyle/>
          <a:p>
            <a:pPr algn="ctr">
              <a:lnSpc>
                <a:spcPts val="3574"/>
              </a:lnSpc>
              <a:spcBef>
                <a:spcPct val="0"/>
              </a:spcBef>
            </a:pPr>
            <a:r>
              <a:rPr lang="en-US" sz="2553">
                <a:solidFill>
                  <a:srgbClr val="000000"/>
                </a:solidFill>
                <a:latin typeface="Canva Sans Bold"/>
              </a:rPr>
              <a:t>During connecting our robot, we faced the following challenges:</a:t>
            </a:r>
          </a:p>
          <a:p>
            <a:pPr algn="ctr">
              <a:lnSpc>
                <a:spcPts val="3574"/>
              </a:lnSpc>
              <a:spcBef>
                <a:spcPct val="0"/>
              </a:spcBef>
            </a:pPr>
          </a:p>
          <a:p>
            <a:pPr algn="ctr">
              <a:lnSpc>
                <a:spcPts val="3574"/>
              </a:lnSpc>
              <a:spcBef>
                <a:spcPct val="0"/>
              </a:spcBef>
            </a:pPr>
            <a:r>
              <a:rPr lang="en-US" sz="2553">
                <a:solidFill>
                  <a:srgbClr val="000000"/>
                </a:solidFill>
                <a:latin typeface="Canva Sans Bold"/>
              </a:rPr>
              <a:t>Each pin in the ESP was checked independently because we found that some pins don't work despite having ADC.</a:t>
            </a:r>
          </a:p>
          <a:p>
            <a:pPr algn="ctr">
              <a:lnSpc>
                <a:spcPts val="3574"/>
              </a:lnSpc>
              <a:spcBef>
                <a:spcPct val="0"/>
              </a:spcBef>
            </a:pPr>
          </a:p>
          <a:p>
            <a:pPr algn="ctr">
              <a:lnSpc>
                <a:spcPts val="3574"/>
              </a:lnSpc>
              <a:spcBef>
                <a:spcPct val="0"/>
              </a:spcBef>
            </a:pPr>
            <a:r>
              <a:rPr lang="en-US" sz="2553">
                <a:solidFill>
                  <a:srgbClr val="000000"/>
                </a:solidFill>
                <a:latin typeface="Canva Sans Bold"/>
              </a:rPr>
              <a:t>The robot was walking slowly; at first, we thought that the problem was from the battery, which wasn't strong enough. But after increasing the speed, it worked better.</a:t>
            </a:r>
          </a:p>
          <a:p>
            <a:pPr algn="ctr">
              <a:lnSpc>
                <a:spcPts val="3574"/>
              </a:lnSpc>
              <a:spcBef>
                <a:spcPct val="0"/>
              </a:spcBef>
            </a:pPr>
          </a:p>
          <a:p>
            <a:pPr algn="ctr">
              <a:lnSpc>
                <a:spcPts val="3574"/>
              </a:lnSpc>
              <a:spcBef>
                <a:spcPct val="0"/>
              </a:spcBef>
            </a:pPr>
            <a:r>
              <a:rPr lang="en-US" sz="2553">
                <a:solidFill>
                  <a:srgbClr val="000000"/>
                </a:solidFill>
                <a:latin typeface="Canva Sans Bold"/>
              </a:rPr>
              <a:t>During testing the robot, we found out that it entered an infinite loop, so we tested each sensor independently and figured out that one of them stopped working after sawing a wall.</a:t>
            </a:r>
          </a:p>
          <a:p>
            <a:pPr algn="ctr">
              <a:lnSpc>
                <a:spcPts val="3574"/>
              </a:lnSpc>
              <a:spcBef>
                <a:spcPct val="0"/>
              </a:spcBef>
            </a:pPr>
          </a:p>
          <a:p>
            <a:pPr algn="ctr">
              <a:lnSpc>
                <a:spcPts val="3574"/>
              </a:lnSpc>
              <a:spcBef>
                <a:spcPct val="0"/>
              </a:spcBef>
            </a:pPr>
            <a:r>
              <a:rPr lang="en-US" sz="2553">
                <a:solidFill>
                  <a:srgbClr val="000000"/>
                </a:solidFill>
                <a:latin typeface="Canva Sans Bold"/>
              </a:rPr>
              <a:t>Some components don’t fit because of the small space, so we tried many times to change the design to reach the best one that fits the maze.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15276340" y="7546970"/>
            <a:ext cx="3556828" cy="4114800"/>
          </a:xfrm>
          <a:custGeom>
            <a:avLst/>
            <a:gdLst/>
            <a:ahLst/>
            <a:cxnLst/>
            <a:rect r="r" b="b" t="t" l="l"/>
            <a:pathLst>
              <a:path h="4114800" w="3556828">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49714" y="7546970"/>
            <a:ext cx="3556828" cy="4114800"/>
          </a:xfrm>
          <a:custGeom>
            <a:avLst/>
            <a:gdLst/>
            <a:ahLst/>
            <a:cxnLst/>
            <a:rect r="r" b="b" t="t" l="l"/>
            <a:pathLst>
              <a:path h="4114800" w="3556828">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924999">
            <a:off x="16136589" y="-1028700"/>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6627821" y="3086100"/>
            <a:ext cx="4944440" cy="4189290"/>
          </a:xfrm>
          <a:custGeom>
            <a:avLst/>
            <a:gdLst/>
            <a:ahLst/>
            <a:cxnLst/>
            <a:rect r="r" b="b" t="t" l="l"/>
            <a:pathLst>
              <a:path h="4189290" w="4944440">
                <a:moveTo>
                  <a:pt x="0" y="0"/>
                </a:moveTo>
                <a:lnTo>
                  <a:pt x="4944441" y="0"/>
                </a:lnTo>
                <a:lnTo>
                  <a:pt x="4944441" y="4189290"/>
                </a:lnTo>
                <a:lnTo>
                  <a:pt x="0" y="41892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6627821" y="3086100"/>
            <a:ext cx="4979963" cy="4114800"/>
          </a:xfrm>
          <a:custGeom>
            <a:avLst/>
            <a:gdLst/>
            <a:ahLst/>
            <a:cxnLst/>
            <a:rect r="r" b="b" t="t" l="l"/>
            <a:pathLst>
              <a:path h="4114800" w="4979963">
                <a:moveTo>
                  <a:pt x="0" y="0"/>
                </a:moveTo>
                <a:lnTo>
                  <a:pt x="4979963" y="0"/>
                </a:lnTo>
                <a:lnTo>
                  <a:pt x="4979963"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7016678" y="7499345"/>
            <a:ext cx="4254643" cy="1406524"/>
          </a:xfrm>
          <a:prstGeom prst="rect">
            <a:avLst/>
          </a:prstGeom>
        </p:spPr>
        <p:txBody>
          <a:bodyPr anchor="t" rtlCol="false" tIns="0" lIns="0" bIns="0" rIns="0">
            <a:spAutoFit/>
          </a:bodyPr>
          <a:lstStyle/>
          <a:p>
            <a:pPr algn="ctr">
              <a:lnSpc>
                <a:spcPts val="2800"/>
              </a:lnSpc>
            </a:pPr>
            <a:r>
              <a:rPr lang="en-US" sz="2000">
                <a:solidFill>
                  <a:srgbClr val="AF805C"/>
                </a:solidFill>
                <a:latin typeface="Canva Sans"/>
              </a:rPr>
              <a:t>Lana Batni __ 1200308</a:t>
            </a:r>
          </a:p>
          <a:p>
            <a:pPr algn="ctr">
              <a:lnSpc>
                <a:spcPts val="2800"/>
              </a:lnSpc>
            </a:pPr>
            <a:r>
              <a:rPr lang="en-US" sz="2000">
                <a:solidFill>
                  <a:srgbClr val="AF805C"/>
                </a:solidFill>
                <a:latin typeface="Canva Sans"/>
              </a:rPr>
              <a:t>Tala Jebrini __ 1200493</a:t>
            </a:r>
          </a:p>
          <a:p>
            <a:pPr algn="ctr">
              <a:lnSpc>
                <a:spcPts val="2800"/>
              </a:lnSpc>
            </a:pPr>
            <a:r>
              <a:rPr lang="en-US" sz="2000">
                <a:solidFill>
                  <a:srgbClr val="AF805C"/>
                </a:solidFill>
                <a:latin typeface="Canva Sans"/>
              </a:rPr>
              <a:t>Ansam Rihan __ 1200749</a:t>
            </a:r>
          </a:p>
          <a:p>
            <a:pPr algn="ctr">
              <a:lnSpc>
                <a:spcPts val="2800"/>
              </a:lnSpc>
            </a:pPr>
            <a:r>
              <a:rPr lang="en-US" sz="2000">
                <a:solidFill>
                  <a:srgbClr val="AF805C"/>
                </a:solidFill>
                <a:latin typeface="Canva Sans"/>
              </a:rPr>
              <a:t>Hadeel Froukh __ 1201585</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15276340" y="7546970"/>
            <a:ext cx="3556828" cy="4114800"/>
          </a:xfrm>
          <a:custGeom>
            <a:avLst/>
            <a:gdLst/>
            <a:ahLst/>
            <a:cxnLst/>
            <a:rect r="r" b="b" t="t" l="l"/>
            <a:pathLst>
              <a:path h="4114800" w="3556828">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511589" y="7546970"/>
            <a:ext cx="3556828" cy="4114800"/>
          </a:xfrm>
          <a:custGeom>
            <a:avLst/>
            <a:gdLst/>
            <a:ahLst/>
            <a:cxnLst/>
            <a:rect r="r" b="b" t="t" l="l"/>
            <a:pathLst>
              <a:path h="4114800" w="3556828">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924999">
            <a:off x="16136589" y="-1028700"/>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6224538" y="3562591"/>
            <a:ext cx="6050139" cy="370358"/>
          </a:xfrm>
          <a:custGeom>
            <a:avLst/>
            <a:gdLst/>
            <a:ahLst/>
            <a:cxnLst/>
            <a:rect r="r" b="b" t="t" l="l"/>
            <a:pathLst>
              <a:path h="370358" w="6050139">
                <a:moveTo>
                  <a:pt x="0" y="0"/>
                </a:moveTo>
                <a:lnTo>
                  <a:pt x="6050139" y="0"/>
                </a:lnTo>
                <a:lnTo>
                  <a:pt x="6050139" y="370357"/>
                </a:lnTo>
                <a:lnTo>
                  <a:pt x="0" y="3703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6224538" y="2132923"/>
            <a:ext cx="5838924"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Content </a:t>
            </a:r>
          </a:p>
        </p:txBody>
      </p:sp>
      <p:sp>
        <p:nvSpPr>
          <p:cNvPr name="TextBox 10" id="10"/>
          <p:cNvSpPr txBox="true"/>
          <p:nvPr/>
        </p:nvSpPr>
        <p:spPr>
          <a:xfrm rot="0">
            <a:off x="6224538" y="1472818"/>
            <a:ext cx="5462568" cy="1052195"/>
          </a:xfrm>
          <a:prstGeom prst="rect">
            <a:avLst/>
          </a:prstGeom>
        </p:spPr>
        <p:txBody>
          <a:bodyPr anchor="t" rtlCol="false" tIns="0" lIns="0" bIns="0" rIns="0">
            <a:spAutoFit/>
          </a:bodyPr>
          <a:lstStyle/>
          <a:p>
            <a:pPr algn="ctr">
              <a:lnSpc>
                <a:spcPts val="8680"/>
              </a:lnSpc>
            </a:pPr>
            <a:r>
              <a:rPr lang="en-US" sz="6200">
                <a:solidFill>
                  <a:srgbClr val="D13B45"/>
                </a:solidFill>
                <a:latin typeface="Aniyah Bold"/>
              </a:rPr>
              <a:t>Table of </a:t>
            </a:r>
          </a:p>
        </p:txBody>
      </p:sp>
      <p:grpSp>
        <p:nvGrpSpPr>
          <p:cNvPr name="Group 11" id="11"/>
          <p:cNvGrpSpPr/>
          <p:nvPr/>
        </p:nvGrpSpPr>
        <p:grpSpPr>
          <a:xfrm rot="0">
            <a:off x="7617739" y="5428373"/>
            <a:ext cx="3489050" cy="771525"/>
            <a:chOff x="0" y="0"/>
            <a:chExt cx="918927" cy="203200"/>
          </a:xfrm>
        </p:grpSpPr>
        <p:sp>
          <p:nvSpPr>
            <p:cNvPr name="Freeform 12" id="12"/>
            <p:cNvSpPr/>
            <p:nvPr/>
          </p:nvSpPr>
          <p:spPr>
            <a:xfrm flipH="false" flipV="false" rot="0">
              <a:off x="0" y="0"/>
              <a:ext cx="918927" cy="203200"/>
            </a:xfrm>
            <a:custGeom>
              <a:avLst/>
              <a:gdLst/>
              <a:ahLst/>
              <a:cxnLst/>
              <a:rect r="r" b="b" t="t" l="l"/>
              <a:pathLst>
                <a:path h="203200" w="918927">
                  <a:moveTo>
                    <a:pt x="715727" y="0"/>
                  </a:moveTo>
                  <a:cubicBezTo>
                    <a:pt x="827951" y="0"/>
                    <a:pt x="918927" y="45488"/>
                    <a:pt x="918927" y="101600"/>
                  </a:cubicBezTo>
                  <a:cubicBezTo>
                    <a:pt x="918927" y="157712"/>
                    <a:pt x="827951" y="203200"/>
                    <a:pt x="715727" y="203200"/>
                  </a:cubicBezTo>
                  <a:lnTo>
                    <a:pt x="203200" y="203200"/>
                  </a:lnTo>
                  <a:cubicBezTo>
                    <a:pt x="90976" y="203200"/>
                    <a:pt x="0" y="157712"/>
                    <a:pt x="0" y="101600"/>
                  </a:cubicBezTo>
                  <a:cubicBezTo>
                    <a:pt x="0" y="45488"/>
                    <a:pt x="90976" y="0"/>
                    <a:pt x="203200" y="0"/>
                  </a:cubicBezTo>
                  <a:close/>
                </a:path>
              </a:pathLst>
            </a:custGeom>
            <a:solidFill>
              <a:srgbClr val="465562"/>
            </a:solidFill>
          </p:spPr>
        </p:sp>
        <p:sp>
          <p:nvSpPr>
            <p:cNvPr name="TextBox 13" id="13"/>
            <p:cNvSpPr txBox="true"/>
            <p:nvPr/>
          </p:nvSpPr>
          <p:spPr>
            <a:xfrm>
              <a:off x="0" y="-47625"/>
              <a:ext cx="918927" cy="250825"/>
            </a:xfrm>
            <a:prstGeom prst="rect">
              <a:avLst/>
            </a:prstGeom>
          </p:spPr>
          <p:txBody>
            <a:bodyPr anchor="ctr" rtlCol="false" tIns="50800" lIns="50800" bIns="50800" rIns="50800"/>
            <a:lstStyle/>
            <a:p>
              <a:pPr algn="ctr">
                <a:lnSpc>
                  <a:spcPts val="4199"/>
                </a:lnSpc>
                <a:spcBef>
                  <a:spcPct val="0"/>
                </a:spcBef>
              </a:pPr>
              <a:r>
                <a:rPr lang="en-US" sz="2999" spc="176">
                  <a:solidFill>
                    <a:srgbClr val="EED8D2"/>
                  </a:solidFill>
                  <a:latin typeface="Canva Sans"/>
                </a:rPr>
                <a:t>Algorithms</a:t>
              </a:r>
            </a:p>
          </p:txBody>
        </p:sp>
      </p:grpSp>
      <p:grpSp>
        <p:nvGrpSpPr>
          <p:cNvPr name="Group 14" id="14"/>
          <p:cNvGrpSpPr/>
          <p:nvPr/>
        </p:nvGrpSpPr>
        <p:grpSpPr>
          <a:xfrm rot="0">
            <a:off x="3045239" y="5428373"/>
            <a:ext cx="3489050" cy="771525"/>
            <a:chOff x="0" y="0"/>
            <a:chExt cx="918927" cy="203200"/>
          </a:xfrm>
        </p:grpSpPr>
        <p:sp>
          <p:nvSpPr>
            <p:cNvPr name="Freeform 15" id="15"/>
            <p:cNvSpPr/>
            <p:nvPr/>
          </p:nvSpPr>
          <p:spPr>
            <a:xfrm flipH="false" flipV="false" rot="0">
              <a:off x="0" y="0"/>
              <a:ext cx="918927" cy="203200"/>
            </a:xfrm>
            <a:custGeom>
              <a:avLst/>
              <a:gdLst/>
              <a:ahLst/>
              <a:cxnLst/>
              <a:rect r="r" b="b" t="t" l="l"/>
              <a:pathLst>
                <a:path h="203200" w="918927">
                  <a:moveTo>
                    <a:pt x="715727" y="0"/>
                  </a:moveTo>
                  <a:cubicBezTo>
                    <a:pt x="827951" y="0"/>
                    <a:pt x="918927" y="45488"/>
                    <a:pt x="918927" y="101600"/>
                  </a:cubicBezTo>
                  <a:cubicBezTo>
                    <a:pt x="918927" y="157712"/>
                    <a:pt x="827951" y="203200"/>
                    <a:pt x="715727" y="203200"/>
                  </a:cubicBezTo>
                  <a:lnTo>
                    <a:pt x="203200" y="203200"/>
                  </a:lnTo>
                  <a:cubicBezTo>
                    <a:pt x="90976" y="203200"/>
                    <a:pt x="0" y="157712"/>
                    <a:pt x="0" y="101600"/>
                  </a:cubicBezTo>
                  <a:cubicBezTo>
                    <a:pt x="0" y="45488"/>
                    <a:pt x="90976" y="0"/>
                    <a:pt x="203200" y="0"/>
                  </a:cubicBezTo>
                  <a:close/>
                </a:path>
              </a:pathLst>
            </a:custGeom>
            <a:solidFill>
              <a:srgbClr val="AF805C"/>
            </a:solidFill>
          </p:spPr>
        </p:sp>
        <p:sp>
          <p:nvSpPr>
            <p:cNvPr name="TextBox 16" id="16"/>
            <p:cNvSpPr txBox="true"/>
            <p:nvPr/>
          </p:nvSpPr>
          <p:spPr>
            <a:xfrm>
              <a:off x="0" y="-47625"/>
              <a:ext cx="918927" cy="250825"/>
            </a:xfrm>
            <a:prstGeom prst="rect">
              <a:avLst/>
            </a:prstGeom>
          </p:spPr>
          <p:txBody>
            <a:bodyPr anchor="ctr" rtlCol="false" tIns="50800" lIns="50800" bIns="50800" rIns="50800"/>
            <a:lstStyle/>
            <a:p>
              <a:pPr algn="ctr">
                <a:lnSpc>
                  <a:spcPts val="4199"/>
                </a:lnSpc>
                <a:spcBef>
                  <a:spcPct val="0"/>
                </a:spcBef>
              </a:pPr>
              <a:r>
                <a:rPr lang="en-US" sz="2999" spc="176">
                  <a:solidFill>
                    <a:srgbClr val="000000"/>
                  </a:solidFill>
                  <a:latin typeface="Canva Sans"/>
                </a:rPr>
                <a:t>Components</a:t>
              </a:r>
            </a:p>
          </p:txBody>
        </p:sp>
      </p:grpSp>
      <p:grpSp>
        <p:nvGrpSpPr>
          <p:cNvPr name="Group 17" id="17"/>
          <p:cNvGrpSpPr/>
          <p:nvPr/>
        </p:nvGrpSpPr>
        <p:grpSpPr>
          <a:xfrm rot="0">
            <a:off x="3045239" y="6765920"/>
            <a:ext cx="3489050" cy="771525"/>
            <a:chOff x="0" y="0"/>
            <a:chExt cx="918927" cy="203200"/>
          </a:xfrm>
        </p:grpSpPr>
        <p:sp>
          <p:nvSpPr>
            <p:cNvPr name="Freeform 18" id="18"/>
            <p:cNvSpPr/>
            <p:nvPr/>
          </p:nvSpPr>
          <p:spPr>
            <a:xfrm flipH="false" flipV="false" rot="0">
              <a:off x="0" y="0"/>
              <a:ext cx="918927" cy="203200"/>
            </a:xfrm>
            <a:custGeom>
              <a:avLst/>
              <a:gdLst/>
              <a:ahLst/>
              <a:cxnLst/>
              <a:rect r="r" b="b" t="t" l="l"/>
              <a:pathLst>
                <a:path h="203200" w="918927">
                  <a:moveTo>
                    <a:pt x="715727" y="0"/>
                  </a:moveTo>
                  <a:cubicBezTo>
                    <a:pt x="827951" y="0"/>
                    <a:pt x="918927" y="45488"/>
                    <a:pt x="918927" y="101600"/>
                  </a:cubicBezTo>
                  <a:cubicBezTo>
                    <a:pt x="918927" y="157712"/>
                    <a:pt x="827951" y="203200"/>
                    <a:pt x="715727" y="203200"/>
                  </a:cubicBezTo>
                  <a:lnTo>
                    <a:pt x="203200" y="203200"/>
                  </a:lnTo>
                  <a:cubicBezTo>
                    <a:pt x="90976" y="203200"/>
                    <a:pt x="0" y="157712"/>
                    <a:pt x="0" y="101600"/>
                  </a:cubicBezTo>
                  <a:cubicBezTo>
                    <a:pt x="0" y="45488"/>
                    <a:pt x="90976" y="0"/>
                    <a:pt x="203200" y="0"/>
                  </a:cubicBezTo>
                  <a:close/>
                </a:path>
              </a:pathLst>
            </a:custGeom>
            <a:solidFill>
              <a:srgbClr val="D13B45"/>
            </a:solidFill>
          </p:spPr>
        </p:sp>
        <p:sp>
          <p:nvSpPr>
            <p:cNvPr name="TextBox 19" id="19"/>
            <p:cNvSpPr txBox="true"/>
            <p:nvPr/>
          </p:nvSpPr>
          <p:spPr>
            <a:xfrm>
              <a:off x="0" y="-47625"/>
              <a:ext cx="918927" cy="250825"/>
            </a:xfrm>
            <a:prstGeom prst="rect">
              <a:avLst/>
            </a:prstGeom>
          </p:spPr>
          <p:txBody>
            <a:bodyPr anchor="ctr" rtlCol="false" tIns="50800" lIns="50800" bIns="50800" rIns="50800"/>
            <a:lstStyle/>
            <a:p>
              <a:pPr algn="ctr">
                <a:lnSpc>
                  <a:spcPts val="4199"/>
                </a:lnSpc>
                <a:spcBef>
                  <a:spcPct val="0"/>
                </a:spcBef>
              </a:pPr>
              <a:r>
                <a:rPr lang="en-US" sz="2999" spc="176">
                  <a:solidFill>
                    <a:srgbClr val="EED8D2"/>
                  </a:solidFill>
                  <a:latin typeface="Canva Sans"/>
                </a:rPr>
                <a:t>Maze Analysis</a:t>
              </a:r>
            </a:p>
          </p:txBody>
        </p:sp>
      </p:grpSp>
      <p:grpSp>
        <p:nvGrpSpPr>
          <p:cNvPr name="Group 20" id="20"/>
          <p:cNvGrpSpPr/>
          <p:nvPr/>
        </p:nvGrpSpPr>
        <p:grpSpPr>
          <a:xfrm rot="0">
            <a:off x="7617739" y="6765920"/>
            <a:ext cx="3489050" cy="771525"/>
            <a:chOff x="0" y="0"/>
            <a:chExt cx="918927" cy="203200"/>
          </a:xfrm>
        </p:grpSpPr>
        <p:sp>
          <p:nvSpPr>
            <p:cNvPr name="Freeform 21" id="21"/>
            <p:cNvSpPr/>
            <p:nvPr/>
          </p:nvSpPr>
          <p:spPr>
            <a:xfrm flipH="false" flipV="false" rot="0">
              <a:off x="0" y="0"/>
              <a:ext cx="918927" cy="203200"/>
            </a:xfrm>
            <a:custGeom>
              <a:avLst/>
              <a:gdLst/>
              <a:ahLst/>
              <a:cxnLst/>
              <a:rect r="r" b="b" t="t" l="l"/>
              <a:pathLst>
                <a:path h="203200" w="918927">
                  <a:moveTo>
                    <a:pt x="715727" y="0"/>
                  </a:moveTo>
                  <a:cubicBezTo>
                    <a:pt x="827951" y="0"/>
                    <a:pt x="918927" y="45488"/>
                    <a:pt x="918927" y="101600"/>
                  </a:cubicBezTo>
                  <a:cubicBezTo>
                    <a:pt x="918927" y="157712"/>
                    <a:pt x="827951" y="203200"/>
                    <a:pt x="715727" y="203200"/>
                  </a:cubicBezTo>
                  <a:lnTo>
                    <a:pt x="203200" y="203200"/>
                  </a:lnTo>
                  <a:cubicBezTo>
                    <a:pt x="90976" y="203200"/>
                    <a:pt x="0" y="157712"/>
                    <a:pt x="0" y="101600"/>
                  </a:cubicBezTo>
                  <a:cubicBezTo>
                    <a:pt x="0" y="45488"/>
                    <a:pt x="90976" y="0"/>
                    <a:pt x="203200" y="0"/>
                  </a:cubicBezTo>
                  <a:close/>
                </a:path>
              </a:pathLst>
            </a:custGeom>
            <a:solidFill>
              <a:srgbClr val="AF805C"/>
            </a:solidFill>
          </p:spPr>
        </p:sp>
        <p:sp>
          <p:nvSpPr>
            <p:cNvPr name="TextBox 22" id="22"/>
            <p:cNvSpPr txBox="true"/>
            <p:nvPr/>
          </p:nvSpPr>
          <p:spPr>
            <a:xfrm>
              <a:off x="0" y="-47625"/>
              <a:ext cx="918927" cy="250825"/>
            </a:xfrm>
            <a:prstGeom prst="rect">
              <a:avLst/>
            </a:prstGeom>
          </p:spPr>
          <p:txBody>
            <a:bodyPr anchor="ctr" rtlCol="false" tIns="50800" lIns="50800" bIns="50800" rIns="50800"/>
            <a:lstStyle/>
            <a:p>
              <a:pPr algn="ctr">
                <a:lnSpc>
                  <a:spcPts val="4199"/>
                </a:lnSpc>
                <a:spcBef>
                  <a:spcPct val="0"/>
                </a:spcBef>
              </a:pPr>
              <a:r>
                <a:rPr lang="en-US" sz="2999" spc="176">
                  <a:solidFill>
                    <a:srgbClr val="000000"/>
                  </a:solidFill>
                  <a:latin typeface="Canva Sans"/>
                </a:rPr>
                <a:t>Challenges </a:t>
              </a:r>
            </a:p>
          </p:txBody>
        </p:sp>
      </p:grpSp>
      <p:grpSp>
        <p:nvGrpSpPr>
          <p:cNvPr name="Group 23" id="23"/>
          <p:cNvGrpSpPr/>
          <p:nvPr/>
        </p:nvGrpSpPr>
        <p:grpSpPr>
          <a:xfrm rot="0">
            <a:off x="12190240" y="6765920"/>
            <a:ext cx="3489050" cy="771525"/>
            <a:chOff x="0" y="0"/>
            <a:chExt cx="918927" cy="203200"/>
          </a:xfrm>
        </p:grpSpPr>
        <p:sp>
          <p:nvSpPr>
            <p:cNvPr name="Freeform 24" id="24"/>
            <p:cNvSpPr/>
            <p:nvPr/>
          </p:nvSpPr>
          <p:spPr>
            <a:xfrm flipH="false" flipV="false" rot="0">
              <a:off x="0" y="0"/>
              <a:ext cx="918927" cy="203200"/>
            </a:xfrm>
            <a:custGeom>
              <a:avLst/>
              <a:gdLst/>
              <a:ahLst/>
              <a:cxnLst/>
              <a:rect r="r" b="b" t="t" l="l"/>
              <a:pathLst>
                <a:path h="203200" w="918927">
                  <a:moveTo>
                    <a:pt x="715727" y="0"/>
                  </a:moveTo>
                  <a:cubicBezTo>
                    <a:pt x="827951" y="0"/>
                    <a:pt x="918927" y="45488"/>
                    <a:pt x="918927" y="101600"/>
                  </a:cubicBezTo>
                  <a:cubicBezTo>
                    <a:pt x="918927" y="157712"/>
                    <a:pt x="827951" y="203200"/>
                    <a:pt x="715727" y="203200"/>
                  </a:cubicBezTo>
                  <a:lnTo>
                    <a:pt x="203200" y="203200"/>
                  </a:lnTo>
                  <a:cubicBezTo>
                    <a:pt x="90976" y="203200"/>
                    <a:pt x="0" y="157712"/>
                    <a:pt x="0" y="101600"/>
                  </a:cubicBezTo>
                  <a:cubicBezTo>
                    <a:pt x="0" y="45488"/>
                    <a:pt x="90976" y="0"/>
                    <a:pt x="203200" y="0"/>
                  </a:cubicBezTo>
                  <a:close/>
                </a:path>
              </a:pathLst>
            </a:custGeom>
            <a:solidFill>
              <a:srgbClr val="465562"/>
            </a:solidFill>
          </p:spPr>
        </p:sp>
        <p:sp>
          <p:nvSpPr>
            <p:cNvPr name="TextBox 25" id="25"/>
            <p:cNvSpPr txBox="true"/>
            <p:nvPr/>
          </p:nvSpPr>
          <p:spPr>
            <a:xfrm>
              <a:off x="0" y="-47625"/>
              <a:ext cx="918927" cy="250825"/>
            </a:xfrm>
            <a:prstGeom prst="rect">
              <a:avLst/>
            </a:prstGeom>
          </p:spPr>
          <p:txBody>
            <a:bodyPr anchor="ctr" rtlCol="false" tIns="50800" lIns="50800" bIns="50800" rIns="50800"/>
            <a:lstStyle/>
            <a:p>
              <a:pPr algn="ctr">
                <a:lnSpc>
                  <a:spcPts val="4199"/>
                </a:lnSpc>
                <a:spcBef>
                  <a:spcPct val="0"/>
                </a:spcBef>
              </a:pPr>
              <a:r>
                <a:rPr lang="en-US" sz="2999" spc="176">
                  <a:solidFill>
                    <a:srgbClr val="EED8D2"/>
                  </a:solidFill>
                  <a:latin typeface="Canva Sans"/>
                </a:rPr>
                <a:t>Team members</a:t>
              </a:r>
            </a:p>
          </p:txBody>
        </p:sp>
      </p:grpSp>
      <p:grpSp>
        <p:nvGrpSpPr>
          <p:cNvPr name="Group 26" id="26"/>
          <p:cNvGrpSpPr/>
          <p:nvPr/>
        </p:nvGrpSpPr>
        <p:grpSpPr>
          <a:xfrm rot="0">
            <a:off x="12190240" y="5428373"/>
            <a:ext cx="3489050" cy="771525"/>
            <a:chOff x="0" y="0"/>
            <a:chExt cx="918927" cy="203200"/>
          </a:xfrm>
        </p:grpSpPr>
        <p:sp>
          <p:nvSpPr>
            <p:cNvPr name="Freeform 27" id="27"/>
            <p:cNvSpPr/>
            <p:nvPr/>
          </p:nvSpPr>
          <p:spPr>
            <a:xfrm flipH="false" flipV="false" rot="0">
              <a:off x="0" y="0"/>
              <a:ext cx="918927" cy="203200"/>
            </a:xfrm>
            <a:custGeom>
              <a:avLst/>
              <a:gdLst/>
              <a:ahLst/>
              <a:cxnLst/>
              <a:rect r="r" b="b" t="t" l="l"/>
              <a:pathLst>
                <a:path h="203200" w="918927">
                  <a:moveTo>
                    <a:pt x="715727" y="0"/>
                  </a:moveTo>
                  <a:cubicBezTo>
                    <a:pt x="827951" y="0"/>
                    <a:pt x="918927" y="45488"/>
                    <a:pt x="918927" y="101600"/>
                  </a:cubicBezTo>
                  <a:cubicBezTo>
                    <a:pt x="918927" y="157712"/>
                    <a:pt x="827951" y="203200"/>
                    <a:pt x="715727" y="203200"/>
                  </a:cubicBezTo>
                  <a:lnTo>
                    <a:pt x="203200" y="203200"/>
                  </a:lnTo>
                  <a:cubicBezTo>
                    <a:pt x="90976" y="203200"/>
                    <a:pt x="0" y="157712"/>
                    <a:pt x="0" y="101600"/>
                  </a:cubicBezTo>
                  <a:cubicBezTo>
                    <a:pt x="0" y="45488"/>
                    <a:pt x="90976" y="0"/>
                    <a:pt x="203200" y="0"/>
                  </a:cubicBezTo>
                  <a:close/>
                </a:path>
              </a:pathLst>
            </a:custGeom>
            <a:solidFill>
              <a:srgbClr val="D13B45"/>
            </a:solidFill>
          </p:spPr>
        </p:sp>
        <p:sp>
          <p:nvSpPr>
            <p:cNvPr name="TextBox 28" id="28"/>
            <p:cNvSpPr txBox="true"/>
            <p:nvPr/>
          </p:nvSpPr>
          <p:spPr>
            <a:xfrm>
              <a:off x="0" y="-47625"/>
              <a:ext cx="918927" cy="250825"/>
            </a:xfrm>
            <a:prstGeom prst="rect">
              <a:avLst/>
            </a:prstGeom>
          </p:spPr>
          <p:txBody>
            <a:bodyPr anchor="ctr" rtlCol="false" tIns="50800" lIns="50800" bIns="50800" rIns="50800"/>
            <a:lstStyle/>
            <a:p>
              <a:pPr algn="ctr">
                <a:lnSpc>
                  <a:spcPts val="4199"/>
                </a:lnSpc>
                <a:spcBef>
                  <a:spcPct val="0"/>
                </a:spcBef>
              </a:pPr>
              <a:r>
                <a:rPr lang="en-US" sz="2999" spc="176">
                  <a:solidFill>
                    <a:srgbClr val="EED8D2"/>
                  </a:solidFill>
                  <a:latin typeface="Canva Sans"/>
                </a:rPr>
                <a:t>Simulation</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15276340" y="7546970"/>
            <a:ext cx="3556828" cy="4114800"/>
          </a:xfrm>
          <a:custGeom>
            <a:avLst/>
            <a:gdLst/>
            <a:ahLst/>
            <a:cxnLst/>
            <a:rect r="r" b="b" t="t" l="l"/>
            <a:pathLst>
              <a:path h="4114800" w="3556828">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49714" y="7546970"/>
            <a:ext cx="3556828" cy="4114800"/>
          </a:xfrm>
          <a:custGeom>
            <a:avLst/>
            <a:gdLst/>
            <a:ahLst/>
            <a:cxnLst/>
            <a:rect r="r" b="b" t="t" l="l"/>
            <a:pathLst>
              <a:path h="4114800" w="3556828">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924999">
            <a:off x="16136589" y="-1028700"/>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4283544" y="2409940"/>
            <a:ext cx="9691343" cy="593253"/>
          </a:xfrm>
          <a:custGeom>
            <a:avLst/>
            <a:gdLst/>
            <a:ahLst/>
            <a:cxnLst/>
            <a:rect r="r" b="b" t="t" l="l"/>
            <a:pathLst>
              <a:path h="593253" w="9691343">
                <a:moveTo>
                  <a:pt x="0" y="0"/>
                </a:moveTo>
                <a:lnTo>
                  <a:pt x="9691343" y="0"/>
                </a:lnTo>
                <a:lnTo>
                  <a:pt x="9691343" y="593253"/>
                </a:lnTo>
                <a:lnTo>
                  <a:pt x="0" y="5932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2941998">
            <a:off x="9462184" y="6329139"/>
            <a:ext cx="776757" cy="1197031"/>
          </a:xfrm>
          <a:custGeom>
            <a:avLst/>
            <a:gdLst/>
            <a:ahLst/>
            <a:cxnLst/>
            <a:rect r="r" b="b" t="t" l="l"/>
            <a:pathLst>
              <a:path h="1197031" w="776757">
                <a:moveTo>
                  <a:pt x="0" y="0"/>
                </a:moveTo>
                <a:lnTo>
                  <a:pt x="776756" y="0"/>
                </a:lnTo>
                <a:lnTo>
                  <a:pt x="776756" y="1197030"/>
                </a:lnTo>
                <a:lnTo>
                  <a:pt x="0" y="11970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1754396" y="3545840"/>
            <a:ext cx="4749473" cy="771525"/>
          </a:xfrm>
          <a:prstGeom prst="rect">
            <a:avLst/>
          </a:prstGeom>
        </p:spPr>
        <p:txBody>
          <a:bodyPr anchor="t" rtlCol="false" tIns="0" lIns="0" bIns="0" rIns="0">
            <a:spAutoFit/>
          </a:bodyPr>
          <a:lstStyle/>
          <a:p>
            <a:pPr>
              <a:lnSpc>
                <a:spcPts val="6300"/>
              </a:lnSpc>
            </a:pPr>
            <a:r>
              <a:rPr lang="en-US" sz="4500">
                <a:solidFill>
                  <a:srgbClr val="000000"/>
                </a:solidFill>
                <a:latin typeface="Canva Sans Bold"/>
              </a:rPr>
              <a:t>ESP 32</a:t>
            </a:r>
          </a:p>
        </p:txBody>
      </p:sp>
      <p:sp>
        <p:nvSpPr>
          <p:cNvPr name="Freeform 11" id="11"/>
          <p:cNvSpPr/>
          <p:nvPr/>
        </p:nvSpPr>
        <p:spPr>
          <a:xfrm flipH="false" flipV="false" rot="2950600">
            <a:off x="3594091" y="4110285"/>
            <a:ext cx="776757" cy="1197031"/>
          </a:xfrm>
          <a:custGeom>
            <a:avLst/>
            <a:gdLst/>
            <a:ahLst/>
            <a:cxnLst/>
            <a:rect r="r" b="b" t="t" l="l"/>
            <a:pathLst>
              <a:path h="1197031" w="776757">
                <a:moveTo>
                  <a:pt x="0" y="0"/>
                </a:moveTo>
                <a:lnTo>
                  <a:pt x="776756" y="0"/>
                </a:lnTo>
                <a:lnTo>
                  <a:pt x="776756" y="1197030"/>
                </a:lnTo>
                <a:lnTo>
                  <a:pt x="0" y="11970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true" flipV="false" rot="-3561944">
            <a:off x="16449251" y="3033050"/>
            <a:ext cx="776757" cy="1197031"/>
          </a:xfrm>
          <a:custGeom>
            <a:avLst/>
            <a:gdLst/>
            <a:ahLst/>
            <a:cxnLst/>
            <a:rect r="r" b="b" t="t" l="l"/>
            <a:pathLst>
              <a:path h="1197031" w="776757">
                <a:moveTo>
                  <a:pt x="776757" y="0"/>
                </a:moveTo>
                <a:lnTo>
                  <a:pt x="0" y="0"/>
                </a:lnTo>
                <a:lnTo>
                  <a:pt x="0" y="1197031"/>
                </a:lnTo>
                <a:lnTo>
                  <a:pt x="776757" y="1197031"/>
                </a:lnTo>
                <a:lnTo>
                  <a:pt x="776757"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375045" y="4453010"/>
            <a:ext cx="3314232" cy="5362176"/>
          </a:xfrm>
          <a:custGeom>
            <a:avLst/>
            <a:gdLst/>
            <a:ahLst/>
            <a:cxnLst/>
            <a:rect r="r" b="b" t="t" l="l"/>
            <a:pathLst>
              <a:path h="5362176" w="3314232">
                <a:moveTo>
                  <a:pt x="0" y="0"/>
                </a:moveTo>
                <a:lnTo>
                  <a:pt x="3314232" y="0"/>
                </a:lnTo>
                <a:lnTo>
                  <a:pt x="3314232" y="5362176"/>
                </a:lnTo>
                <a:lnTo>
                  <a:pt x="0" y="5362176"/>
                </a:lnTo>
                <a:lnTo>
                  <a:pt x="0" y="0"/>
                </a:lnTo>
                <a:close/>
              </a:path>
            </a:pathLst>
          </a:custGeom>
          <a:blipFill>
            <a:blip r:embed="rId12"/>
            <a:stretch>
              <a:fillRect l="0" t="0" r="0" b="0"/>
            </a:stretch>
          </a:blipFill>
        </p:spPr>
      </p:sp>
      <p:sp>
        <p:nvSpPr>
          <p:cNvPr name="Freeform 14" id="14"/>
          <p:cNvSpPr/>
          <p:nvPr/>
        </p:nvSpPr>
        <p:spPr>
          <a:xfrm flipH="false" flipV="false" rot="0">
            <a:off x="5098048" y="4427414"/>
            <a:ext cx="3326937" cy="5316575"/>
          </a:xfrm>
          <a:custGeom>
            <a:avLst/>
            <a:gdLst/>
            <a:ahLst/>
            <a:cxnLst/>
            <a:rect r="r" b="b" t="t" l="l"/>
            <a:pathLst>
              <a:path h="5316575" w="3326937">
                <a:moveTo>
                  <a:pt x="0" y="0"/>
                </a:moveTo>
                <a:lnTo>
                  <a:pt x="3326937" y="0"/>
                </a:lnTo>
                <a:lnTo>
                  <a:pt x="3326937" y="5316575"/>
                </a:lnTo>
                <a:lnTo>
                  <a:pt x="0" y="5316575"/>
                </a:lnTo>
                <a:lnTo>
                  <a:pt x="0" y="0"/>
                </a:lnTo>
                <a:close/>
              </a:path>
            </a:pathLst>
          </a:custGeom>
          <a:blipFill>
            <a:blip r:embed="rId13"/>
            <a:stretch>
              <a:fillRect l="0" t="0" r="0" b="0"/>
            </a:stretch>
          </a:blipFill>
        </p:spPr>
      </p:sp>
      <p:sp>
        <p:nvSpPr>
          <p:cNvPr name="TextBox 15" id="15"/>
          <p:cNvSpPr txBox="true"/>
          <p:nvPr/>
        </p:nvSpPr>
        <p:spPr>
          <a:xfrm rot="0">
            <a:off x="3716192" y="1036321"/>
            <a:ext cx="10671636"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Components</a:t>
            </a:r>
          </a:p>
        </p:txBody>
      </p:sp>
      <p:sp>
        <p:nvSpPr>
          <p:cNvPr name="TextBox 16" id="16"/>
          <p:cNvSpPr txBox="true"/>
          <p:nvPr/>
        </p:nvSpPr>
        <p:spPr>
          <a:xfrm rot="0">
            <a:off x="9224196" y="4557165"/>
            <a:ext cx="7435697" cy="4195613"/>
          </a:xfrm>
          <a:prstGeom prst="rect">
            <a:avLst/>
          </a:prstGeom>
        </p:spPr>
        <p:txBody>
          <a:bodyPr anchor="t" rtlCol="false" tIns="0" lIns="0" bIns="0" rIns="0">
            <a:spAutoFit/>
          </a:bodyPr>
          <a:lstStyle/>
          <a:p>
            <a:pPr algn="just">
              <a:lnSpc>
                <a:spcPts val="4201"/>
              </a:lnSpc>
              <a:spcBef>
                <a:spcPct val="0"/>
              </a:spcBef>
            </a:pPr>
            <a:r>
              <a:rPr lang="en-US" sz="3560">
                <a:solidFill>
                  <a:srgbClr val="000000"/>
                </a:solidFill>
                <a:latin typeface="Canva Sans Bold"/>
              </a:rPr>
              <a:t>The ESP-32-rom-32-u is the microcontroller used to program and control our mouse. Low power consumption makes it ideal for battery-powered applications. A wide range of peripherals are available, to meet a variety of project requirements.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276340" y="7546970"/>
            <a:ext cx="3556828" cy="4114800"/>
          </a:xfrm>
          <a:custGeom>
            <a:avLst/>
            <a:gdLst/>
            <a:ahLst/>
            <a:cxnLst/>
            <a:rect r="r" b="b" t="t" l="l"/>
            <a:pathLst>
              <a:path h="4114800" w="3556828">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49714" y="7546970"/>
            <a:ext cx="3556828" cy="4114800"/>
          </a:xfrm>
          <a:custGeom>
            <a:avLst/>
            <a:gdLst/>
            <a:ahLst/>
            <a:cxnLst/>
            <a:rect r="r" b="b" t="t" l="l"/>
            <a:pathLst>
              <a:path h="4114800" w="3556828">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924999">
            <a:off x="16136589" y="-1028700"/>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941998">
            <a:off x="8574029" y="6116178"/>
            <a:ext cx="776757" cy="1197031"/>
          </a:xfrm>
          <a:custGeom>
            <a:avLst/>
            <a:gdLst/>
            <a:ahLst/>
            <a:cxnLst/>
            <a:rect r="r" b="b" t="t" l="l"/>
            <a:pathLst>
              <a:path h="1197031" w="776757">
                <a:moveTo>
                  <a:pt x="0" y="0"/>
                </a:moveTo>
                <a:lnTo>
                  <a:pt x="776757" y="0"/>
                </a:lnTo>
                <a:lnTo>
                  <a:pt x="776757" y="1197031"/>
                </a:lnTo>
                <a:lnTo>
                  <a:pt x="0" y="11970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2950600">
            <a:off x="2705936" y="3897324"/>
            <a:ext cx="776757" cy="1197031"/>
          </a:xfrm>
          <a:custGeom>
            <a:avLst/>
            <a:gdLst/>
            <a:ahLst/>
            <a:cxnLst/>
            <a:rect r="r" b="b" t="t" l="l"/>
            <a:pathLst>
              <a:path h="1197031" w="776757">
                <a:moveTo>
                  <a:pt x="0" y="0"/>
                </a:moveTo>
                <a:lnTo>
                  <a:pt x="776757" y="0"/>
                </a:lnTo>
                <a:lnTo>
                  <a:pt x="776757" y="1197031"/>
                </a:lnTo>
                <a:lnTo>
                  <a:pt x="0" y="11970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true" flipV="false" rot="-3561944">
            <a:off x="15561097" y="2820090"/>
            <a:ext cx="776757" cy="1197031"/>
          </a:xfrm>
          <a:custGeom>
            <a:avLst/>
            <a:gdLst/>
            <a:ahLst/>
            <a:cxnLst/>
            <a:rect r="r" b="b" t="t" l="l"/>
            <a:pathLst>
              <a:path h="1197031" w="776757">
                <a:moveTo>
                  <a:pt x="776756" y="0"/>
                </a:moveTo>
                <a:lnTo>
                  <a:pt x="0" y="0"/>
                </a:lnTo>
                <a:lnTo>
                  <a:pt x="0" y="1197030"/>
                </a:lnTo>
                <a:lnTo>
                  <a:pt x="776756" y="1197030"/>
                </a:lnTo>
                <a:lnTo>
                  <a:pt x="77675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2807114" y="1565556"/>
            <a:ext cx="4929061" cy="5545084"/>
          </a:xfrm>
          <a:custGeom>
            <a:avLst/>
            <a:gdLst/>
            <a:ahLst/>
            <a:cxnLst/>
            <a:rect r="r" b="b" t="t" l="l"/>
            <a:pathLst>
              <a:path h="5545084" w="4929061">
                <a:moveTo>
                  <a:pt x="0" y="0"/>
                </a:moveTo>
                <a:lnTo>
                  <a:pt x="4929060" y="0"/>
                </a:lnTo>
                <a:lnTo>
                  <a:pt x="4929060" y="5545084"/>
                </a:lnTo>
                <a:lnTo>
                  <a:pt x="0" y="5545084"/>
                </a:lnTo>
                <a:lnTo>
                  <a:pt x="0" y="0"/>
                </a:lnTo>
                <a:close/>
              </a:path>
            </a:pathLst>
          </a:custGeom>
          <a:blipFill>
            <a:blip r:embed="rId10"/>
            <a:stretch>
              <a:fillRect l="-3540" t="0" r="-2002" b="0"/>
            </a:stretch>
          </a:blipFill>
        </p:spPr>
      </p:sp>
      <p:sp>
        <p:nvSpPr>
          <p:cNvPr name="Freeform 12" id="12"/>
          <p:cNvSpPr/>
          <p:nvPr/>
        </p:nvSpPr>
        <p:spPr>
          <a:xfrm flipH="false" flipV="false" rot="0">
            <a:off x="10693602" y="1631949"/>
            <a:ext cx="5788648" cy="5506767"/>
          </a:xfrm>
          <a:custGeom>
            <a:avLst/>
            <a:gdLst/>
            <a:ahLst/>
            <a:cxnLst/>
            <a:rect r="r" b="b" t="t" l="l"/>
            <a:pathLst>
              <a:path h="5506767" w="5788648">
                <a:moveTo>
                  <a:pt x="0" y="0"/>
                </a:moveTo>
                <a:lnTo>
                  <a:pt x="5788648" y="0"/>
                </a:lnTo>
                <a:lnTo>
                  <a:pt x="5788648" y="5506767"/>
                </a:lnTo>
                <a:lnTo>
                  <a:pt x="0" y="5506767"/>
                </a:lnTo>
                <a:lnTo>
                  <a:pt x="0" y="0"/>
                </a:lnTo>
                <a:close/>
              </a:path>
            </a:pathLst>
          </a:custGeom>
          <a:blipFill>
            <a:blip r:embed="rId11"/>
            <a:stretch>
              <a:fillRect l="-3445" t="0" r="-8122" b="0"/>
            </a:stretch>
          </a:blipFill>
        </p:spPr>
      </p:sp>
      <p:sp>
        <p:nvSpPr>
          <p:cNvPr name="TextBox 13" id="13"/>
          <p:cNvSpPr txBox="true"/>
          <p:nvPr/>
        </p:nvSpPr>
        <p:spPr>
          <a:xfrm rot="0">
            <a:off x="3512691" y="641350"/>
            <a:ext cx="3049174" cy="688974"/>
          </a:xfrm>
          <a:prstGeom prst="rect">
            <a:avLst/>
          </a:prstGeom>
        </p:spPr>
        <p:txBody>
          <a:bodyPr anchor="t" rtlCol="false" tIns="0" lIns="0" bIns="0" rIns="0">
            <a:spAutoFit/>
          </a:bodyPr>
          <a:lstStyle/>
          <a:p>
            <a:pPr>
              <a:lnSpc>
                <a:spcPts val="5600"/>
              </a:lnSpc>
            </a:pPr>
            <a:r>
              <a:rPr lang="en-US" sz="4000">
                <a:solidFill>
                  <a:srgbClr val="000000"/>
                </a:solidFill>
                <a:latin typeface="Canva Sans Bold"/>
              </a:rPr>
              <a:t>H-Bridage </a:t>
            </a:r>
          </a:p>
        </p:txBody>
      </p:sp>
      <p:sp>
        <p:nvSpPr>
          <p:cNvPr name="TextBox 14" id="14"/>
          <p:cNvSpPr txBox="true"/>
          <p:nvPr/>
        </p:nvSpPr>
        <p:spPr>
          <a:xfrm rot="0">
            <a:off x="11318984" y="741876"/>
            <a:ext cx="4537884" cy="688974"/>
          </a:xfrm>
          <a:prstGeom prst="rect">
            <a:avLst/>
          </a:prstGeom>
        </p:spPr>
        <p:txBody>
          <a:bodyPr anchor="t" rtlCol="false" tIns="0" lIns="0" bIns="0" rIns="0">
            <a:spAutoFit/>
          </a:bodyPr>
          <a:lstStyle/>
          <a:p>
            <a:pPr>
              <a:lnSpc>
                <a:spcPts val="5600"/>
              </a:lnSpc>
            </a:pPr>
            <a:r>
              <a:rPr lang="en-US" sz="4000">
                <a:solidFill>
                  <a:srgbClr val="000000"/>
                </a:solidFill>
                <a:latin typeface="Canva Sans Bold"/>
              </a:rPr>
              <a:t>Ultrasonic Sensor</a:t>
            </a:r>
          </a:p>
        </p:txBody>
      </p:sp>
      <p:sp>
        <p:nvSpPr>
          <p:cNvPr name="TextBox 15" id="15"/>
          <p:cNvSpPr txBox="true"/>
          <p:nvPr/>
        </p:nvSpPr>
        <p:spPr>
          <a:xfrm rot="0">
            <a:off x="3233568" y="7489762"/>
            <a:ext cx="4076153" cy="2072483"/>
          </a:xfrm>
          <a:prstGeom prst="rect">
            <a:avLst/>
          </a:prstGeom>
        </p:spPr>
        <p:txBody>
          <a:bodyPr anchor="t" rtlCol="false" tIns="0" lIns="0" bIns="0" rIns="0">
            <a:spAutoFit/>
          </a:bodyPr>
          <a:lstStyle/>
          <a:p>
            <a:pPr algn="ctr">
              <a:lnSpc>
                <a:spcPts val="3368"/>
              </a:lnSpc>
            </a:pPr>
            <a:r>
              <a:rPr lang="en-US" sz="2406" spc="141">
                <a:solidFill>
                  <a:srgbClr val="000000"/>
                </a:solidFill>
                <a:latin typeface="Canva Sans Bold"/>
              </a:rPr>
              <a:t>The H-bridge controlled the speed and direction of both dc motors at the same time.</a:t>
            </a:r>
          </a:p>
          <a:p>
            <a:pPr algn="ctr">
              <a:lnSpc>
                <a:spcPts val="3368"/>
              </a:lnSpc>
              <a:spcBef>
                <a:spcPct val="0"/>
              </a:spcBef>
            </a:pPr>
            <a:r>
              <a:rPr lang="en-US" sz="2406" spc="141">
                <a:solidFill>
                  <a:srgbClr val="000000"/>
                </a:solidFill>
                <a:latin typeface="Canva Sans Bold"/>
              </a:rPr>
              <a:t>H-bridge has 7 ports.</a:t>
            </a:r>
          </a:p>
        </p:txBody>
      </p:sp>
      <p:sp>
        <p:nvSpPr>
          <p:cNvPr name="TextBox 16" id="16"/>
          <p:cNvSpPr txBox="true"/>
          <p:nvPr/>
        </p:nvSpPr>
        <p:spPr>
          <a:xfrm rot="0">
            <a:off x="10693602" y="7489762"/>
            <a:ext cx="6015055" cy="2472650"/>
          </a:xfrm>
          <a:prstGeom prst="rect">
            <a:avLst/>
          </a:prstGeom>
        </p:spPr>
        <p:txBody>
          <a:bodyPr anchor="t" rtlCol="false" tIns="0" lIns="0" bIns="0" rIns="0">
            <a:spAutoFit/>
          </a:bodyPr>
          <a:lstStyle/>
          <a:p>
            <a:pPr algn="ctr">
              <a:lnSpc>
                <a:spcPts val="3287"/>
              </a:lnSpc>
              <a:spcBef>
                <a:spcPct val="0"/>
              </a:spcBef>
            </a:pPr>
            <a:r>
              <a:rPr lang="en-US" sz="2348" spc="138">
                <a:solidFill>
                  <a:srgbClr val="000000"/>
                </a:solidFill>
                <a:latin typeface="Canva Sans Bold"/>
              </a:rPr>
              <a:t>The ultrasonic sensor recognizes objects, like walls and barriers using ultrasonic sounds, allowing the robot to move appropriately and avoid colliding. the output is the distance how the object is far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15276340" y="7546970"/>
            <a:ext cx="3556828" cy="4114800"/>
          </a:xfrm>
          <a:custGeom>
            <a:avLst/>
            <a:gdLst/>
            <a:ahLst/>
            <a:cxnLst/>
            <a:rect r="r" b="b" t="t" l="l"/>
            <a:pathLst>
              <a:path h="4114800" w="3556828">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49714" y="7546970"/>
            <a:ext cx="3556828" cy="4114800"/>
          </a:xfrm>
          <a:custGeom>
            <a:avLst/>
            <a:gdLst/>
            <a:ahLst/>
            <a:cxnLst/>
            <a:rect r="r" b="b" t="t" l="l"/>
            <a:pathLst>
              <a:path h="4114800" w="3556828">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924999">
            <a:off x="16136589" y="-1028700"/>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1299648">
            <a:off x="7006210" y="8618597"/>
            <a:ext cx="4776576" cy="2962039"/>
          </a:xfrm>
          <a:custGeom>
            <a:avLst/>
            <a:gdLst/>
            <a:ahLst/>
            <a:cxnLst/>
            <a:rect r="r" b="b" t="t" l="l"/>
            <a:pathLst>
              <a:path h="2962039" w="4776576">
                <a:moveTo>
                  <a:pt x="4776576" y="0"/>
                </a:moveTo>
                <a:lnTo>
                  <a:pt x="0" y="0"/>
                </a:lnTo>
                <a:lnTo>
                  <a:pt x="0" y="2962040"/>
                </a:lnTo>
                <a:lnTo>
                  <a:pt x="4776576" y="2962040"/>
                </a:lnTo>
                <a:lnTo>
                  <a:pt x="477657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true" flipV="false" rot="-1299648">
            <a:off x="-2119516" y="3662480"/>
            <a:ext cx="4776576" cy="2962039"/>
          </a:xfrm>
          <a:custGeom>
            <a:avLst/>
            <a:gdLst/>
            <a:ahLst/>
            <a:cxnLst/>
            <a:rect r="r" b="b" t="t" l="l"/>
            <a:pathLst>
              <a:path h="2962039" w="4776576">
                <a:moveTo>
                  <a:pt x="4776576" y="0"/>
                </a:moveTo>
                <a:lnTo>
                  <a:pt x="0" y="0"/>
                </a:lnTo>
                <a:lnTo>
                  <a:pt x="0" y="2962040"/>
                </a:lnTo>
                <a:lnTo>
                  <a:pt x="4776576" y="2962040"/>
                </a:lnTo>
                <a:lnTo>
                  <a:pt x="477657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true" flipV="false" rot="-1299648">
            <a:off x="15763795" y="3282875"/>
            <a:ext cx="4776576" cy="2962039"/>
          </a:xfrm>
          <a:custGeom>
            <a:avLst/>
            <a:gdLst/>
            <a:ahLst/>
            <a:cxnLst/>
            <a:rect r="r" b="b" t="t" l="l"/>
            <a:pathLst>
              <a:path h="2962039" w="4776576">
                <a:moveTo>
                  <a:pt x="4776576" y="0"/>
                </a:moveTo>
                <a:lnTo>
                  <a:pt x="0" y="0"/>
                </a:lnTo>
                <a:lnTo>
                  <a:pt x="0" y="2962039"/>
                </a:lnTo>
                <a:lnTo>
                  <a:pt x="4776576" y="2962039"/>
                </a:lnTo>
                <a:lnTo>
                  <a:pt x="477657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3852424" y="827601"/>
            <a:ext cx="5551547" cy="4922222"/>
          </a:xfrm>
          <a:custGeom>
            <a:avLst/>
            <a:gdLst/>
            <a:ahLst/>
            <a:cxnLst/>
            <a:rect r="r" b="b" t="t" l="l"/>
            <a:pathLst>
              <a:path h="4922222" w="5551547">
                <a:moveTo>
                  <a:pt x="0" y="0"/>
                </a:moveTo>
                <a:lnTo>
                  <a:pt x="5551547" y="0"/>
                </a:lnTo>
                <a:lnTo>
                  <a:pt x="5551547" y="4922222"/>
                </a:lnTo>
                <a:lnTo>
                  <a:pt x="0" y="4922222"/>
                </a:lnTo>
                <a:lnTo>
                  <a:pt x="0" y="0"/>
                </a:lnTo>
                <a:close/>
              </a:path>
            </a:pathLst>
          </a:custGeom>
          <a:blipFill>
            <a:blip r:embed="rId10"/>
            <a:stretch>
              <a:fillRect l="0" t="0" r="0" b="0"/>
            </a:stretch>
          </a:blipFill>
        </p:spPr>
      </p:sp>
      <p:sp>
        <p:nvSpPr>
          <p:cNvPr name="Freeform 12" id="12"/>
          <p:cNvSpPr/>
          <p:nvPr/>
        </p:nvSpPr>
        <p:spPr>
          <a:xfrm flipH="false" flipV="false" rot="0">
            <a:off x="9761266" y="1012680"/>
            <a:ext cx="5597953" cy="4552064"/>
          </a:xfrm>
          <a:custGeom>
            <a:avLst/>
            <a:gdLst/>
            <a:ahLst/>
            <a:cxnLst/>
            <a:rect r="r" b="b" t="t" l="l"/>
            <a:pathLst>
              <a:path h="4552064" w="5597953">
                <a:moveTo>
                  <a:pt x="0" y="0"/>
                </a:moveTo>
                <a:lnTo>
                  <a:pt x="5597953" y="0"/>
                </a:lnTo>
                <a:lnTo>
                  <a:pt x="5597953" y="4552064"/>
                </a:lnTo>
                <a:lnTo>
                  <a:pt x="0" y="4552064"/>
                </a:lnTo>
                <a:lnTo>
                  <a:pt x="0" y="0"/>
                </a:lnTo>
                <a:close/>
              </a:path>
            </a:pathLst>
          </a:custGeom>
          <a:blipFill>
            <a:blip r:embed="rId11"/>
            <a:stretch>
              <a:fillRect l="0" t="-3816" r="0" b="-11925"/>
            </a:stretch>
          </a:blipFill>
        </p:spPr>
      </p:sp>
      <p:sp>
        <p:nvSpPr>
          <p:cNvPr name="TextBox 13" id="13"/>
          <p:cNvSpPr txBox="true"/>
          <p:nvPr/>
        </p:nvSpPr>
        <p:spPr>
          <a:xfrm rot="0">
            <a:off x="4473559" y="5998548"/>
            <a:ext cx="9364294" cy="3638551"/>
          </a:xfrm>
          <a:prstGeom prst="rect">
            <a:avLst/>
          </a:prstGeom>
        </p:spPr>
        <p:txBody>
          <a:bodyPr anchor="t" rtlCol="false" tIns="0" lIns="0" bIns="0" rIns="0">
            <a:spAutoFit/>
          </a:bodyPr>
          <a:lstStyle/>
          <a:p>
            <a:pPr algn="ctr">
              <a:lnSpc>
                <a:spcPts val="4199"/>
              </a:lnSpc>
              <a:spcBef>
                <a:spcPct val="0"/>
              </a:spcBef>
            </a:pPr>
            <a:r>
              <a:rPr lang="en-US" sz="2999" spc="176">
                <a:solidFill>
                  <a:srgbClr val="000000"/>
                </a:solidFill>
                <a:latin typeface="Canva Sans Bold"/>
              </a:rPr>
              <a:t>A 20 DC motor is a direct current (DC) motor of a specified size or power rating, which often indicates its physical dimensions or nominal power output. The "20" marking may represent a specific size category, power rating, or other attributes unique to that motor model.</a:t>
            </a:r>
          </a:p>
        </p:txBody>
      </p:sp>
      <p:sp>
        <p:nvSpPr>
          <p:cNvPr name="TextBox 14" id="14"/>
          <p:cNvSpPr txBox="true"/>
          <p:nvPr/>
        </p:nvSpPr>
        <p:spPr>
          <a:xfrm rot="0">
            <a:off x="7825045" y="70724"/>
            <a:ext cx="2453930" cy="688974"/>
          </a:xfrm>
          <a:prstGeom prst="rect">
            <a:avLst/>
          </a:prstGeom>
        </p:spPr>
        <p:txBody>
          <a:bodyPr anchor="t" rtlCol="false" tIns="0" lIns="0" bIns="0" rIns="0">
            <a:spAutoFit/>
          </a:bodyPr>
          <a:lstStyle/>
          <a:p>
            <a:pPr>
              <a:lnSpc>
                <a:spcPts val="5600"/>
              </a:lnSpc>
            </a:pPr>
            <a:r>
              <a:rPr lang="en-US" sz="4000">
                <a:solidFill>
                  <a:srgbClr val="000000"/>
                </a:solidFill>
                <a:latin typeface="Canva Sans Bold"/>
              </a:rPr>
              <a:t>Motors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15276340" y="7546970"/>
            <a:ext cx="3556828" cy="4114800"/>
          </a:xfrm>
          <a:custGeom>
            <a:avLst/>
            <a:gdLst/>
            <a:ahLst/>
            <a:cxnLst/>
            <a:rect r="r" b="b" t="t" l="l"/>
            <a:pathLst>
              <a:path h="4114800" w="3556828">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49714" y="7546970"/>
            <a:ext cx="3556828" cy="4114800"/>
          </a:xfrm>
          <a:custGeom>
            <a:avLst/>
            <a:gdLst/>
            <a:ahLst/>
            <a:cxnLst/>
            <a:rect r="r" b="b" t="t" l="l"/>
            <a:pathLst>
              <a:path h="4114800" w="3556828">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924999">
            <a:off x="16136589" y="-1028700"/>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941998">
            <a:off x="8574029" y="6116178"/>
            <a:ext cx="776757" cy="1197031"/>
          </a:xfrm>
          <a:custGeom>
            <a:avLst/>
            <a:gdLst/>
            <a:ahLst/>
            <a:cxnLst/>
            <a:rect r="r" b="b" t="t" l="l"/>
            <a:pathLst>
              <a:path h="1197031" w="776757">
                <a:moveTo>
                  <a:pt x="0" y="0"/>
                </a:moveTo>
                <a:lnTo>
                  <a:pt x="776757" y="0"/>
                </a:lnTo>
                <a:lnTo>
                  <a:pt x="776757" y="1197031"/>
                </a:lnTo>
                <a:lnTo>
                  <a:pt x="0" y="11970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2950600">
            <a:off x="2705936" y="3897324"/>
            <a:ext cx="776757" cy="1197031"/>
          </a:xfrm>
          <a:custGeom>
            <a:avLst/>
            <a:gdLst/>
            <a:ahLst/>
            <a:cxnLst/>
            <a:rect r="r" b="b" t="t" l="l"/>
            <a:pathLst>
              <a:path h="1197031" w="776757">
                <a:moveTo>
                  <a:pt x="0" y="0"/>
                </a:moveTo>
                <a:lnTo>
                  <a:pt x="776757" y="0"/>
                </a:lnTo>
                <a:lnTo>
                  <a:pt x="776757" y="1197031"/>
                </a:lnTo>
                <a:lnTo>
                  <a:pt x="0" y="11970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true" flipV="false" rot="-3561944">
            <a:off x="15561097" y="2820090"/>
            <a:ext cx="776757" cy="1197031"/>
          </a:xfrm>
          <a:custGeom>
            <a:avLst/>
            <a:gdLst/>
            <a:ahLst/>
            <a:cxnLst/>
            <a:rect r="r" b="b" t="t" l="l"/>
            <a:pathLst>
              <a:path h="1197031" w="776757">
                <a:moveTo>
                  <a:pt x="776756" y="0"/>
                </a:moveTo>
                <a:lnTo>
                  <a:pt x="0" y="0"/>
                </a:lnTo>
                <a:lnTo>
                  <a:pt x="0" y="1197030"/>
                </a:lnTo>
                <a:lnTo>
                  <a:pt x="776756" y="1197030"/>
                </a:lnTo>
                <a:lnTo>
                  <a:pt x="77675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9819914" y="1557485"/>
            <a:ext cx="4052669" cy="4471550"/>
          </a:xfrm>
          <a:custGeom>
            <a:avLst/>
            <a:gdLst/>
            <a:ahLst/>
            <a:cxnLst/>
            <a:rect r="r" b="b" t="t" l="l"/>
            <a:pathLst>
              <a:path h="4471550" w="4052669">
                <a:moveTo>
                  <a:pt x="0" y="0"/>
                </a:moveTo>
                <a:lnTo>
                  <a:pt x="4052669" y="0"/>
                </a:lnTo>
                <a:lnTo>
                  <a:pt x="4052669" y="4471549"/>
                </a:lnTo>
                <a:lnTo>
                  <a:pt x="0" y="4471549"/>
                </a:lnTo>
                <a:lnTo>
                  <a:pt x="0" y="0"/>
                </a:lnTo>
                <a:close/>
              </a:path>
            </a:pathLst>
          </a:custGeom>
          <a:blipFill>
            <a:blip r:embed="rId10"/>
            <a:stretch>
              <a:fillRect l="0" t="0" r="0" b="0"/>
            </a:stretch>
          </a:blipFill>
        </p:spPr>
      </p:sp>
      <p:sp>
        <p:nvSpPr>
          <p:cNvPr name="TextBox 12" id="12"/>
          <p:cNvSpPr txBox="true"/>
          <p:nvPr/>
        </p:nvSpPr>
        <p:spPr>
          <a:xfrm rot="0">
            <a:off x="9503621" y="6667069"/>
            <a:ext cx="4691391" cy="2458583"/>
          </a:xfrm>
          <a:prstGeom prst="rect">
            <a:avLst/>
          </a:prstGeom>
        </p:spPr>
        <p:txBody>
          <a:bodyPr anchor="t" rtlCol="false" tIns="0" lIns="0" bIns="0" rIns="0">
            <a:spAutoFit/>
          </a:bodyPr>
          <a:lstStyle/>
          <a:p>
            <a:pPr algn="ctr">
              <a:lnSpc>
                <a:spcPts val="3301"/>
              </a:lnSpc>
              <a:spcBef>
                <a:spcPct val="0"/>
              </a:spcBef>
            </a:pPr>
            <a:r>
              <a:rPr lang="en-US" sz="2358" spc="139">
                <a:solidFill>
                  <a:srgbClr val="000000"/>
                </a:solidFill>
                <a:latin typeface="Canva Sans Bold"/>
              </a:rPr>
              <a:t>The batteries are utilized to provide electricity to the robot. The battery used 9V Alkaline Manganese Dioxide 9 V Battery Non-Rechargeable (Primary)</a:t>
            </a:r>
          </a:p>
        </p:txBody>
      </p:sp>
      <p:sp>
        <p:nvSpPr>
          <p:cNvPr name="Freeform 13" id="13"/>
          <p:cNvSpPr/>
          <p:nvPr/>
        </p:nvSpPr>
        <p:spPr>
          <a:xfrm flipH="false" flipV="false" rot="0">
            <a:off x="4688465" y="1155886"/>
            <a:ext cx="2680038" cy="5489363"/>
          </a:xfrm>
          <a:custGeom>
            <a:avLst/>
            <a:gdLst/>
            <a:ahLst/>
            <a:cxnLst/>
            <a:rect r="r" b="b" t="t" l="l"/>
            <a:pathLst>
              <a:path h="5489363" w="2680038">
                <a:moveTo>
                  <a:pt x="0" y="0"/>
                </a:moveTo>
                <a:lnTo>
                  <a:pt x="2680038" y="0"/>
                </a:lnTo>
                <a:lnTo>
                  <a:pt x="2680038" y="5489362"/>
                </a:lnTo>
                <a:lnTo>
                  <a:pt x="0" y="5489362"/>
                </a:lnTo>
                <a:lnTo>
                  <a:pt x="0" y="0"/>
                </a:lnTo>
                <a:close/>
              </a:path>
            </a:pathLst>
          </a:custGeom>
          <a:blipFill>
            <a:blip r:embed="rId11"/>
            <a:stretch>
              <a:fillRect l="0" t="-6815" r="0" b="-10850"/>
            </a:stretch>
          </a:blipFill>
        </p:spPr>
      </p:sp>
      <p:sp>
        <p:nvSpPr>
          <p:cNvPr name="TextBox 14" id="14"/>
          <p:cNvSpPr txBox="true"/>
          <p:nvPr/>
        </p:nvSpPr>
        <p:spPr>
          <a:xfrm rot="0">
            <a:off x="4688465" y="138626"/>
            <a:ext cx="2680038" cy="688974"/>
          </a:xfrm>
          <a:prstGeom prst="rect">
            <a:avLst/>
          </a:prstGeom>
        </p:spPr>
        <p:txBody>
          <a:bodyPr anchor="t" rtlCol="false" tIns="0" lIns="0" bIns="0" rIns="0">
            <a:spAutoFit/>
          </a:bodyPr>
          <a:lstStyle/>
          <a:p>
            <a:pPr>
              <a:lnSpc>
                <a:spcPts val="5600"/>
              </a:lnSpc>
            </a:pPr>
            <a:r>
              <a:rPr lang="en-US" sz="4000">
                <a:solidFill>
                  <a:srgbClr val="000000"/>
                </a:solidFill>
                <a:latin typeface="Canva Sans Bold"/>
              </a:rPr>
              <a:t>IR Sensor</a:t>
            </a:r>
          </a:p>
        </p:txBody>
      </p:sp>
      <p:sp>
        <p:nvSpPr>
          <p:cNvPr name="TextBox 15" id="15"/>
          <p:cNvSpPr txBox="true"/>
          <p:nvPr/>
        </p:nvSpPr>
        <p:spPr>
          <a:xfrm rot="0">
            <a:off x="10478863" y="339726"/>
            <a:ext cx="3049174" cy="688974"/>
          </a:xfrm>
          <a:prstGeom prst="rect">
            <a:avLst/>
          </a:prstGeom>
        </p:spPr>
        <p:txBody>
          <a:bodyPr anchor="t" rtlCol="false" tIns="0" lIns="0" bIns="0" rIns="0">
            <a:spAutoFit/>
          </a:bodyPr>
          <a:lstStyle/>
          <a:p>
            <a:pPr>
              <a:lnSpc>
                <a:spcPts val="5600"/>
              </a:lnSpc>
            </a:pPr>
            <a:r>
              <a:rPr lang="en-US" sz="4000">
                <a:solidFill>
                  <a:srgbClr val="000000"/>
                </a:solidFill>
                <a:latin typeface="Canva Sans Bold"/>
              </a:rPr>
              <a:t>Battery</a:t>
            </a:r>
          </a:p>
        </p:txBody>
      </p:sp>
      <p:sp>
        <p:nvSpPr>
          <p:cNvPr name="TextBox 16" id="16"/>
          <p:cNvSpPr txBox="true"/>
          <p:nvPr/>
        </p:nvSpPr>
        <p:spPr>
          <a:xfrm rot="0">
            <a:off x="4050345" y="6930998"/>
            <a:ext cx="4205500" cy="2491883"/>
          </a:xfrm>
          <a:prstGeom prst="rect">
            <a:avLst/>
          </a:prstGeom>
        </p:spPr>
        <p:txBody>
          <a:bodyPr anchor="t" rtlCol="false" tIns="0" lIns="0" bIns="0" rIns="0">
            <a:spAutoFit/>
          </a:bodyPr>
          <a:lstStyle/>
          <a:p>
            <a:pPr algn="ctr">
              <a:lnSpc>
                <a:spcPts val="3352"/>
              </a:lnSpc>
              <a:spcBef>
                <a:spcPct val="0"/>
              </a:spcBef>
            </a:pPr>
            <a:r>
              <a:rPr lang="en-US" sz="2394" spc="141">
                <a:solidFill>
                  <a:srgbClr val="000000"/>
                </a:solidFill>
                <a:latin typeface="Canva Sans Bold"/>
              </a:rPr>
              <a:t>The IR line track follower detects the closeness of the wall in front of it.</a:t>
            </a:r>
          </a:p>
          <a:p>
            <a:pPr algn="ctr">
              <a:lnSpc>
                <a:spcPts val="3352"/>
              </a:lnSpc>
              <a:spcBef>
                <a:spcPct val="0"/>
              </a:spcBef>
            </a:pPr>
            <a:r>
              <a:rPr lang="en-US" sz="2394" spc="141">
                <a:solidFill>
                  <a:srgbClr val="000000"/>
                </a:solidFill>
                <a:latin typeface="Canva Sans Bold"/>
              </a:rPr>
              <a:t>the output is like 0 or  depends on the wall closeness.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15276340" y="7546970"/>
            <a:ext cx="3556828" cy="4114800"/>
          </a:xfrm>
          <a:custGeom>
            <a:avLst/>
            <a:gdLst/>
            <a:ahLst/>
            <a:cxnLst/>
            <a:rect r="r" b="b" t="t" l="l"/>
            <a:pathLst>
              <a:path h="4114800" w="3556828">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49714" y="7546970"/>
            <a:ext cx="3556828" cy="4114800"/>
          </a:xfrm>
          <a:custGeom>
            <a:avLst/>
            <a:gdLst/>
            <a:ahLst/>
            <a:cxnLst/>
            <a:rect r="r" b="b" t="t" l="l"/>
            <a:pathLst>
              <a:path h="4114800" w="3556828">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924999">
            <a:off x="16136589" y="-1028700"/>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947333" y="1028700"/>
            <a:ext cx="7498451" cy="7498421"/>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0" t="-9336" r="0" b="-9336"/>
              </a:stretch>
            </a:blipFill>
          </p:spPr>
        </p:sp>
      </p:grpSp>
      <p:sp>
        <p:nvSpPr>
          <p:cNvPr name="Freeform 10" id="10"/>
          <p:cNvSpPr/>
          <p:nvPr/>
        </p:nvSpPr>
        <p:spPr>
          <a:xfrm flipH="false" flipV="false" rot="0">
            <a:off x="9445784" y="2786414"/>
            <a:ext cx="5917957" cy="4561638"/>
          </a:xfrm>
          <a:custGeom>
            <a:avLst/>
            <a:gdLst/>
            <a:ahLst/>
            <a:cxnLst/>
            <a:rect r="r" b="b" t="t" l="l"/>
            <a:pathLst>
              <a:path h="4561638" w="5917957">
                <a:moveTo>
                  <a:pt x="0" y="0"/>
                </a:moveTo>
                <a:lnTo>
                  <a:pt x="5917957" y="0"/>
                </a:lnTo>
                <a:lnTo>
                  <a:pt x="5917957" y="4561638"/>
                </a:lnTo>
                <a:lnTo>
                  <a:pt x="0" y="45616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true" flipV="false" rot="0">
            <a:off x="9144000" y="4530188"/>
            <a:ext cx="2983949" cy="3452052"/>
          </a:xfrm>
          <a:custGeom>
            <a:avLst/>
            <a:gdLst/>
            <a:ahLst/>
            <a:cxnLst/>
            <a:rect r="r" b="b" t="t" l="l"/>
            <a:pathLst>
              <a:path h="3452052" w="2983949">
                <a:moveTo>
                  <a:pt x="2983949" y="0"/>
                </a:moveTo>
                <a:lnTo>
                  <a:pt x="0" y="0"/>
                </a:lnTo>
                <a:lnTo>
                  <a:pt x="0" y="3452053"/>
                </a:lnTo>
                <a:lnTo>
                  <a:pt x="2983949" y="3452053"/>
                </a:lnTo>
                <a:lnTo>
                  <a:pt x="298394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true" flipV="false" rot="0">
            <a:off x="13127708" y="1782990"/>
            <a:ext cx="2588805" cy="2994920"/>
          </a:xfrm>
          <a:custGeom>
            <a:avLst/>
            <a:gdLst/>
            <a:ahLst/>
            <a:cxnLst/>
            <a:rect r="r" b="b" t="t" l="l"/>
            <a:pathLst>
              <a:path h="2994920" w="2588805">
                <a:moveTo>
                  <a:pt x="2588805" y="0"/>
                </a:moveTo>
                <a:lnTo>
                  <a:pt x="0" y="0"/>
                </a:lnTo>
                <a:lnTo>
                  <a:pt x="0" y="2994921"/>
                </a:lnTo>
                <a:lnTo>
                  <a:pt x="2588805" y="2994921"/>
                </a:lnTo>
                <a:lnTo>
                  <a:pt x="258880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383604" y="3507740"/>
            <a:ext cx="4042318" cy="3062773"/>
          </a:xfrm>
          <a:prstGeom prst="rect">
            <a:avLst/>
          </a:prstGeom>
        </p:spPr>
        <p:txBody>
          <a:bodyPr anchor="t" rtlCol="false" tIns="0" lIns="0" bIns="0" rIns="0">
            <a:spAutoFit/>
          </a:bodyPr>
          <a:lstStyle/>
          <a:p>
            <a:pPr algn="ctr">
              <a:lnSpc>
                <a:spcPts val="8110"/>
              </a:lnSpc>
            </a:pPr>
            <a:r>
              <a:rPr lang="en-US" sz="5793">
                <a:solidFill>
                  <a:srgbClr val="000000"/>
                </a:solidFill>
                <a:latin typeface="Canva Sans Bold"/>
              </a:rPr>
              <a:t>Meet Our Mouse </a:t>
            </a:r>
          </a:p>
          <a:p>
            <a:pPr algn="ctr">
              <a:lnSpc>
                <a:spcPts val="8110"/>
              </a:lnSpc>
            </a:pPr>
            <a:r>
              <a:rPr lang="en-US" sz="5793">
                <a:solidFill>
                  <a:srgbClr val="000000"/>
                </a:solidFill>
                <a:latin typeface="Canva Sans Bold"/>
              </a:rPr>
              <a:t>Jerry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15276340" y="7546970"/>
            <a:ext cx="3556828" cy="4114800"/>
          </a:xfrm>
          <a:custGeom>
            <a:avLst/>
            <a:gdLst/>
            <a:ahLst/>
            <a:cxnLst/>
            <a:rect r="r" b="b" t="t" l="l"/>
            <a:pathLst>
              <a:path h="4114800" w="3556828">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49714" y="7546970"/>
            <a:ext cx="3556828" cy="4114800"/>
          </a:xfrm>
          <a:custGeom>
            <a:avLst/>
            <a:gdLst/>
            <a:ahLst/>
            <a:cxnLst/>
            <a:rect r="r" b="b" t="t" l="l"/>
            <a:pathLst>
              <a:path h="4114800" w="3556828">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924999">
            <a:off x="16136589" y="-1028700"/>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4283544" y="2409940"/>
            <a:ext cx="9691343" cy="593253"/>
          </a:xfrm>
          <a:custGeom>
            <a:avLst/>
            <a:gdLst/>
            <a:ahLst/>
            <a:cxnLst/>
            <a:rect r="r" b="b" t="t" l="l"/>
            <a:pathLst>
              <a:path h="593253" w="9691343">
                <a:moveTo>
                  <a:pt x="0" y="0"/>
                </a:moveTo>
                <a:lnTo>
                  <a:pt x="9691343" y="0"/>
                </a:lnTo>
                <a:lnTo>
                  <a:pt x="9691343" y="593253"/>
                </a:lnTo>
                <a:lnTo>
                  <a:pt x="0" y="5932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2941998">
            <a:off x="9462184" y="6329139"/>
            <a:ext cx="776757" cy="1197031"/>
          </a:xfrm>
          <a:custGeom>
            <a:avLst/>
            <a:gdLst/>
            <a:ahLst/>
            <a:cxnLst/>
            <a:rect r="r" b="b" t="t" l="l"/>
            <a:pathLst>
              <a:path h="1197031" w="776757">
                <a:moveTo>
                  <a:pt x="0" y="0"/>
                </a:moveTo>
                <a:lnTo>
                  <a:pt x="776756" y="0"/>
                </a:lnTo>
                <a:lnTo>
                  <a:pt x="776756" y="1197030"/>
                </a:lnTo>
                <a:lnTo>
                  <a:pt x="0" y="11970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3716192" y="1036321"/>
            <a:ext cx="10671636"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Algorithems </a:t>
            </a:r>
          </a:p>
        </p:txBody>
      </p:sp>
      <p:sp>
        <p:nvSpPr>
          <p:cNvPr name="TextBox 11" id="11"/>
          <p:cNvSpPr txBox="true"/>
          <p:nvPr/>
        </p:nvSpPr>
        <p:spPr>
          <a:xfrm rot="0">
            <a:off x="1028700" y="3252112"/>
            <a:ext cx="4749473" cy="771525"/>
          </a:xfrm>
          <a:prstGeom prst="rect">
            <a:avLst/>
          </a:prstGeom>
        </p:spPr>
        <p:txBody>
          <a:bodyPr anchor="t" rtlCol="false" tIns="0" lIns="0" bIns="0" rIns="0">
            <a:spAutoFit/>
          </a:bodyPr>
          <a:lstStyle/>
          <a:p>
            <a:pPr>
              <a:lnSpc>
                <a:spcPts val="6300"/>
              </a:lnSpc>
            </a:pPr>
            <a:r>
              <a:rPr lang="en-US" sz="4500">
                <a:solidFill>
                  <a:srgbClr val="000000"/>
                </a:solidFill>
                <a:latin typeface="Canva Sans Bold"/>
              </a:rPr>
              <a:t>Left Hand Rule </a:t>
            </a:r>
          </a:p>
        </p:txBody>
      </p:sp>
      <p:sp>
        <p:nvSpPr>
          <p:cNvPr name="TextBox 12" id="12"/>
          <p:cNvSpPr txBox="true"/>
          <p:nvPr/>
        </p:nvSpPr>
        <p:spPr>
          <a:xfrm rot="0">
            <a:off x="1064607" y="4016518"/>
            <a:ext cx="6437873" cy="4765532"/>
          </a:xfrm>
          <a:prstGeom prst="rect">
            <a:avLst/>
          </a:prstGeom>
        </p:spPr>
        <p:txBody>
          <a:bodyPr anchor="t" rtlCol="false" tIns="0" lIns="0" bIns="0" rIns="0">
            <a:spAutoFit/>
          </a:bodyPr>
          <a:lstStyle/>
          <a:p>
            <a:pPr>
              <a:lnSpc>
                <a:spcPts val="3804"/>
              </a:lnSpc>
            </a:pPr>
            <a:r>
              <a:rPr lang="en-US" sz="2377">
                <a:solidFill>
                  <a:srgbClr val="000000"/>
                </a:solidFill>
                <a:latin typeface="Poppins"/>
              </a:rPr>
              <a:t>The Left Hand Rule is a simple maze-solving approach that requires the robot to continually follow the maze's left-hand wall. The robot systematically searches the maze, turning left at every crossing until it reaches the destination or completes it. This approach will discover a solution in a simple connected maze, but it may fail in more complex layouts with loops or disconnected paths.</a:t>
            </a:r>
          </a:p>
        </p:txBody>
      </p:sp>
      <p:sp>
        <p:nvSpPr>
          <p:cNvPr name="TextBox 13" id="13"/>
          <p:cNvSpPr txBox="true"/>
          <p:nvPr/>
        </p:nvSpPr>
        <p:spPr>
          <a:xfrm rot="0">
            <a:off x="9129216" y="3202941"/>
            <a:ext cx="4749473" cy="771525"/>
          </a:xfrm>
          <a:prstGeom prst="rect">
            <a:avLst/>
          </a:prstGeom>
        </p:spPr>
        <p:txBody>
          <a:bodyPr anchor="t" rtlCol="false" tIns="0" lIns="0" bIns="0" rIns="0">
            <a:spAutoFit/>
          </a:bodyPr>
          <a:lstStyle/>
          <a:p>
            <a:pPr>
              <a:lnSpc>
                <a:spcPts val="6300"/>
              </a:lnSpc>
            </a:pPr>
            <a:r>
              <a:rPr lang="en-US" sz="4500">
                <a:solidFill>
                  <a:srgbClr val="000000"/>
                </a:solidFill>
                <a:latin typeface="Canva Sans Bold"/>
              </a:rPr>
              <a:t>FloodFill</a:t>
            </a:r>
          </a:p>
        </p:txBody>
      </p:sp>
      <p:sp>
        <p:nvSpPr>
          <p:cNvPr name="TextBox 14" id="14"/>
          <p:cNvSpPr txBox="true"/>
          <p:nvPr/>
        </p:nvSpPr>
        <p:spPr>
          <a:xfrm rot="0">
            <a:off x="9129216" y="4016518"/>
            <a:ext cx="6437873" cy="5241782"/>
          </a:xfrm>
          <a:prstGeom prst="rect">
            <a:avLst/>
          </a:prstGeom>
        </p:spPr>
        <p:txBody>
          <a:bodyPr anchor="t" rtlCol="false" tIns="0" lIns="0" bIns="0" rIns="0">
            <a:spAutoFit/>
          </a:bodyPr>
          <a:lstStyle/>
          <a:p>
            <a:pPr>
              <a:lnSpc>
                <a:spcPts val="3804"/>
              </a:lnSpc>
            </a:pPr>
            <a:r>
              <a:rPr lang="en-US" sz="2377">
                <a:solidFill>
                  <a:srgbClr val="000000"/>
                </a:solidFill>
                <a:latin typeface="Poppins"/>
              </a:rPr>
              <a:t>The Flood Fill Algorithm is a labyrinth-solving strategy in which the robot gradually explores the maze by flooding it with numbers denoting the distance from the beginning point. The algorithm begins in the center and gradually grows outward, marking cells with increasing values as it moves through the maze. This process repeats until the target is identified or the entire maze has been investigated. </a:t>
            </a:r>
          </a:p>
        </p:txBody>
      </p:sp>
      <p:sp>
        <p:nvSpPr>
          <p:cNvPr name="Freeform 15" id="15"/>
          <p:cNvSpPr/>
          <p:nvPr/>
        </p:nvSpPr>
        <p:spPr>
          <a:xfrm flipH="false" flipV="false" rot="2950600">
            <a:off x="3594091" y="4110285"/>
            <a:ext cx="776757" cy="1197031"/>
          </a:xfrm>
          <a:custGeom>
            <a:avLst/>
            <a:gdLst/>
            <a:ahLst/>
            <a:cxnLst/>
            <a:rect r="r" b="b" t="t" l="l"/>
            <a:pathLst>
              <a:path h="1197031" w="776757">
                <a:moveTo>
                  <a:pt x="0" y="0"/>
                </a:moveTo>
                <a:lnTo>
                  <a:pt x="776756" y="0"/>
                </a:lnTo>
                <a:lnTo>
                  <a:pt x="776756" y="1197030"/>
                </a:lnTo>
                <a:lnTo>
                  <a:pt x="0" y="11970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true" flipV="false" rot="-3561944">
            <a:off x="16449251" y="3033050"/>
            <a:ext cx="776757" cy="1197031"/>
          </a:xfrm>
          <a:custGeom>
            <a:avLst/>
            <a:gdLst/>
            <a:ahLst/>
            <a:cxnLst/>
            <a:rect r="r" b="b" t="t" l="l"/>
            <a:pathLst>
              <a:path h="1197031" w="776757">
                <a:moveTo>
                  <a:pt x="776757" y="0"/>
                </a:moveTo>
                <a:lnTo>
                  <a:pt x="0" y="0"/>
                </a:lnTo>
                <a:lnTo>
                  <a:pt x="0" y="1197031"/>
                </a:lnTo>
                <a:lnTo>
                  <a:pt x="776757" y="1197031"/>
                </a:lnTo>
                <a:lnTo>
                  <a:pt x="776757"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15276340" y="7546970"/>
            <a:ext cx="3556828" cy="4114800"/>
          </a:xfrm>
          <a:custGeom>
            <a:avLst/>
            <a:gdLst/>
            <a:ahLst/>
            <a:cxnLst/>
            <a:rect r="r" b="b" t="t" l="l"/>
            <a:pathLst>
              <a:path h="4114800" w="3556828">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49714" y="7546970"/>
            <a:ext cx="3556828" cy="4114800"/>
          </a:xfrm>
          <a:custGeom>
            <a:avLst/>
            <a:gdLst/>
            <a:ahLst/>
            <a:cxnLst/>
            <a:rect r="r" b="b" t="t" l="l"/>
            <a:pathLst>
              <a:path h="4114800" w="3556828">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924999">
            <a:off x="16136589" y="-1028700"/>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941998">
            <a:off x="8574029" y="6116178"/>
            <a:ext cx="776757" cy="1197031"/>
          </a:xfrm>
          <a:custGeom>
            <a:avLst/>
            <a:gdLst/>
            <a:ahLst/>
            <a:cxnLst/>
            <a:rect r="r" b="b" t="t" l="l"/>
            <a:pathLst>
              <a:path h="1197031" w="776757">
                <a:moveTo>
                  <a:pt x="0" y="0"/>
                </a:moveTo>
                <a:lnTo>
                  <a:pt x="776757" y="0"/>
                </a:lnTo>
                <a:lnTo>
                  <a:pt x="776757" y="1197031"/>
                </a:lnTo>
                <a:lnTo>
                  <a:pt x="0" y="11970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2950600">
            <a:off x="2705936" y="3897324"/>
            <a:ext cx="776757" cy="1197031"/>
          </a:xfrm>
          <a:custGeom>
            <a:avLst/>
            <a:gdLst/>
            <a:ahLst/>
            <a:cxnLst/>
            <a:rect r="r" b="b" t="t" l="l"/>
            <a:pathLst>
              <a:path h="1197031" w="776757">
                <a:moveTo>
                  <a:pt x="0" y="0"/>
                </a:moveTo>
                <a:lnTo>
                  <a:pt x="776757" y="0"/>
                </a:lnTo>
                <a:lnTo>
                  <a:pt x="776757" y="1197031"/>
                </a:lnTo>
                <a:lnTo>
                  <a:pt x="0" y="11970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true" flipV="false" rot="-3561944">
            <a:off x="15561097" y="2820090"/>
            <a:ext cx="776757" cy="1197031"/>
          </a:xfrm>
          <a:custGeom>
            <a:avLst/>
            <a:gdLst/>
            <a:ahLst/>
            <a:cxnLst/>
            <a:rect r="r" b="b" t="t" l="l"/>
            <a:pathLst>
              <a:path h="1197031" w="776757">
                <a:moveTo>
                  <a:pt x="776756" y="0"/>
                </a:moveTo>
                <a:lnTo>
                  <a:pt x="0" y="0"/>
                </a:lnTo>
                <a:lnTo>
                  <a:pt x="0" y="1197030"/>
                </a:lnTo>
                <a:lnTo>
                  <a:pt x="776756" y="1197030"/>
                </a:lnTo>
                <a:lnTo>
                  <a:pt x="77675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388673">
            <a:off x="68493" y="-234747"/>
            <a:ext cx="6699900" cy="5676643"/>
          </a:xfrm>
          <a:custGeom>
            <a:avLst/>
            <a:gdLst/>
            <a:ahLst/>
            <a:cxnLst/>
            <a:rect r="r" b="b" t="t" l="l"/>
            <a:pathLst>
              <a:path h="5676643" w="6699900">
                <a:moveTo>
                  <a:pt x="0" y="0"/>
                </a:moveTo>
                <a:lnTo>
                  <a:pt x="6699900" y="0"/>
                </a:lnTo>
                <a:lnTo>
                  <a:pt x="6699900" y="5676643"/>
                </a:lnTo>
                <a:lnTo>
                  <a:pt x="0" y="56766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true" flipV="false" rot="-3561944">
            <a:off x="4713196" y="430185"/>
            <a:ext cx="776757" cy="1197031"/>
          </a:xfrm>
          <a:custGeom>
            <a:avLst/>
            <a:gdLst/>
            <a:ahLst/>
            <a:cxnLst/>
            <a:rect r="r" b="b" t="t" l="l"/>
            <a:pathLst>
              <a:path h="1197031" w="776757">
                <a:moveTo>
                  <a:pt x="776757" y="0"/>
                </a:moveTo>
                <a:lnTo>
                  <a:pt x="0" y="0"/>
                </a:lnTo>
                <a:lnTo>
                  <a:pt x="0" y="1197030"/>
                </a:lnTo>
                <a:lnTo>
                  <a:pt x="776757" y="1197030"/>
                </a:lnTo>
                <a:lnTo>
                  <a:pt x="77675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true" flipV="false" rot="-3561944">
            <a:off x="2859487" y="3897324"/>
            <a:ext cx="776757" cy="1197031"/>
          </a:xfrm>
          <a:custGeom>
            <a:avLst/>
            <a:gdLst/>
            <a:ahLst/>
            <a:cxnLst/>
            <a:rect r="r" b="b" t="t" l="l"/>
            <a:pathLst>
              <a:path h="1197031" w="776757">
                <a:moveTo>
                  <a:pt x="776757" y="0"/>
                </a:moveTo>
                <a:lnTo>
                  <a:pt x="0" y="0"/>
                </a:lnTo>
                <a:lnTo>
                  <a:pt x="0" y="1197031"/>
                </a:lnTo>
                <a:lnTo>
                  <a:pt x="776757" y="1197031"/>
                </a:lnTo>
                <a:lnTo>
                  <a:pt x="77675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true" flipV="false" rot="-3561944">
            <a:off x="846069" y="630962"/>
            <a:ext cx="776757" cy="1197031"/>
          </a:xfrm>
          <a:custGeom>
            <a:avLst/>
            <a:gdLst/>
            <a:ahLst/>
            <a:cxnLst/>
            <a:rect r="r" b="b" t="t" l="l"/>
            <a:pathLst>
              <a:path h="1197031" w="776757">
                <a:moveTo>
                  <a:pt x="776757" y="0"/>
                </a:moveTo>
                <a:lnTo>
                  <a:pt x="0" y="0"/>
                </a:lnTo>
                <a:lnTo>
                  <a:pt x="0" y="1197031"/>
                </a:lnTo>
                <a:lnTo>
                  <a:pt x="776757" y="1197031"/>
                </a:lnTo>
                <a:lnTo>
                  <a:pt x="77675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true" flipV="false" rot="-3561944">
            <a:off x="14457938" y="2005059"/>
            <a:ext cx="776757" cy="1197031"/>
          </a:xfrm>
          <a:custGeom>
            <a:avLst/>
            <a:gdLst/>
            <a:ahLst/>
            <a:cxnLst/>
            <a:rect r="r" b="b" t="t" l="l"/>
            <a:pathLst>
              <a:path h="1197031" w="776757">
                <a:moveTo>
                  <a:pt x="776756" y="0"/>
                </a:moveTo>
                <a:lnTo>
                  <a:pt x="0" y="0"/>
                </a:lnTo>
                <a:lnTo>
                  <a:pt x="0" y="1197031"/>
                </a:lnTo>
                <a:lnTo>
                  <a:pt x="776756" y="1197031"/>
                </a:lnTo>
                <a:lnTo>
                  <a:pt x="77675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388673">
            <a:off x="9804455" y="-545774"/>
            <a:ext cx="6699900" cy="5676643"/>
          </a:xfrm>
          <a:custGeom>
            <a:avLst/>
            <a:gdLst/>
            <a:ahLst/>
            <a:cxnLst/>
            <a:rect r="r" b="b" t="t" l="l"/>
            <a:pathLst>
              <a:path h="5676643" w="6699900">
                <a:moveTo>
                  <a:pt x="0" y="0"/>
                </a:moveTo>
                <a:lnTo>
                  <a:pt x="6699901" y="0"/>
                </a:lnTo>
                <a:lnTo>
                  <a:pt x="6699901" y="5676642"/>
                </a:lnTo>
                <a:lnTo>
                  <a:pt x="0" y="56766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388673">
            <a:off x="5794050" y="2228449"/>
            <a:ext cx="6699900" cy="5676643"/>
          </a:xfrm>
          <a:custGeom>
            <a:avLst/>
            <a:gdLst/>
            <a:ahLst/>
            <a:cxnLst/>
            <a:rect r="r" b="b" t="t" l="l"/>
            <a:pathLst>
              <a:path h="5676643" w="6699900">
                <a:moveTo>
                  <a:pt x="0" y="0"/>
                </a:moveTo>
                <a:lnTo>
                  <a:pt x="6699900" y="0"/>
                </a:lnTo>
                <a:lnTo>
                  <a:pt x="6699900" y="5676643"/>
                </a:lnTo>
                <a:lnTo>
                  <a:pt x="0" y="56766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388673">
            <a:off x="298831" y="4069497"/>
            <a:ext cx="6699900" cy="5676643"/>
          </a:xfrm>
          <a:custGeom>
            <a:avLst/>
            <a:gdLst/>
            <a:ahLst/>
            <a:cxnLst/>
            <a:rect r="r" b="b" t="t" l="l"/>
            <a:pathLst>
              <a:path h="5676643" w="6699900">
                <a:moveTo>
                  <a:pt x="0" y="0"/>
                </a:moveTo>
                <a:lnTo>
                  <a:pt x="6699900" y="0"/>
                </a:lnTo>
                <a:lnTo>
                  <a:pt x="6699900" y="5676642"/>
                </a:lnTo>
                <a:lnTo>
                  <a:pt x="0" y="56766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388673">
            <a:off x="10783480" y="3388554"/>
            <a:ext cx="6699900" cy="5676643"/>
          </a:xfrm>
          <a:custGeom>
            <a:avLst/>
            <a:gdLst/>
            <a:ahLst/>
            <a:cxnLst/>
            <a:rect r="r" b="b" t="t" l="l"/>
            <a:pathLst>
              <a:path h="5676643" w="6699900">
                <a:moveTo>
                  <a:pt x="0" y="0"/>
                </a:moveTo>
                <a:lnTo>
                  <a:pt x="6699900" y="0"/>
                </a:lnTo>
                <a:lnTo>
                  <a:pt x="6699900" y="5676643"/>
                </a:lnTo>
                <a:lnTo>
                  <a:pt x="0" y="56766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true" flipV="false" rot="-3561944">
            <a:off x="6344809" y="3033050"/>
            <a:ext cx="776757" cy="1197031"/>
          </a:xfrm>
          <a:custGeom>
            <a:avLst/>
            <a:gdLst/>
            <a:ahLst/>
            <a:cxnLst/>
            <a:rect r="r" b="b" t="t" l="l"/>
            <a:pathLst>
              <a:path h="1197031" w="776757">
                <a:moveTo>
                  <a:pt x="776757" y="0"/>
                </a:moveTo>
                <a:lnTo>
                  <a:pt x="0" y="0"/>
                </a:lnTo>
                <a:lnTo>
                  <a:pt x="0" y="1197031"/>
                </a:lnTo>
                <a:lnTo>
                  <a:pt x="776757" y="1197031"/>
                </a:lnTo>
                <a:lnTo>
                  <a:pt x="77675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true" flipV="false" rot="-3561944">
            <a:off x="7622069" y="5221640"/>
            <a:ext cx="776757" cy="1197031"/>
          </a:xfrm>
          <a:custGeom>
            <a:avLst/>
            <a:gdLst/>
            <a:ahLst/>
            <a:cxnLst/>
            <a:rect r="r" b="b" t="t" l="l"/>
            <a:pathLst>
              <a:path h="1197031" w="776757">
                <a:moveTo>
                  <a:pt x="776757" y="0"/>
                </a:moveTo>
                <a:lnTo>
                  <a:pt x="0" y="0"/>
                </a:lnTo>
                <a:lnTo>
                  <a:pt x="0" y="1197031"/>
                </a:lnTo>
                <a:lnTo>
                  <a:pt x="776757" y="1197031"/>
                </a:lnTo>
                <a:lnTo>
                  <a:pt x="77675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true" flipV="false" rot="-3561944">
            <a:off x="2149034" y="6267513"/>
            <a:ext cx="776757" cy="1197031"/>
          </a:xfrm>
          <a:custGeom>
            <a:avLst/>
            <a:gdLst/>
            <a:ahLst/>
            <a:cxnLst/>
            <a:rect r="r" b="b" t="t" l="l"/>
            <a:pathLst>
              <a:path h="1197031" w="776757">
                <a:moveTo>
                  <a:pt x="776757" y="0"/>
                </a:moveTo>
                <a:lnTo>
                  <a:pt x="0" y="0"/>
                </a:lnTo>
                <a:lnTo>
                  <a:pt x="0" y="1197030"/>
                </a:lnTo>
                <a:lnTo>
                  <a:pt x="776757" y="1197030"/>
                </a:lnTo>
                <a:lnTo>
                  <a:pt x="77675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true" flipV="false" rot="-3561944">
            <a:off x="4393955" y="7440990"/>
            <a:ext cx="776757" cy="1197031"/>
          </a:xfrm>
          <a:custGeom>
            <a:avLst/>
            <a:gdLst/>
            <a:ahLst/>
            <a:cxnLst/>
            <a:rect r="r" b="b" t="t" l="l"/>
            <a:pathLst>
              <a:path h="1197031" w="776757">
                <a:moveTo>
                  <a:pt x="776757" y="0"/>
                </a:moveTo>
                <a:lnTo>
                  <a:pt x="0" y="0"/>
                </a:lnTo>
                <a:lnTo>
                  <a:pt x="0" y="1197031"/>
                </a:lnTo>
                <a:lnTo>
                  <a:pt x="776757" y="1197031"/>
                </a:lnTo>
                <a:lnTo>
                  <a:pt x="77675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true" flipV="false" rot="-3561944">
            <a:off x="14615250" y="5842352"/>
            <a:ext cx="776757" cy="1197031"/>
          </a:xfrm>
          <a:custGeom>
            <a:avLst/>
            <a:gdLst/>
            <a:ahLst/>
            <a:cxnLst/>
            <a:rect r="r" b="b" t="t" l="l"/>
            <a:pathLst>
              <a:path h="1197031" w="776757">
                <a:moveTo>
                  <a:pt x="776756" y="0"/>
                </a:moveTo>
                <a:lnTo>
                  <a:pt x="0" y="0"/>
                </a:lnTo>
                <a:lnTo>
                  <a:pt x="0" y="1197031"/>
                </a:lnTo>
                <a:lnTo>
                  <a:pt x="776756" y="1197031"/>
                </a:lnTo>
                <a:lnTo>
                  <a:pt x="77675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true" flipV="false" rot="-3561944">
            <a:off x="11802879" y="3672202"/>
            <a:ext cx="776757" cy="1197031"/>
          </a:xfrm>
          <a:custGeom>
            <a:avLst/>
            <a:gdLst/>
            <a:ahLst/>
            <a:cxnLst/>
            <a:rect r="r" b="b" t="t" l="l"/>
            <a:pathLst>
              <a:path h="1197031" w="776757">
                <a:moveTo>
                  <a:pt x="776757" y="0"/>
                </a:moveTo>
                <a:lnTo>
                  <a:pt x="0" y="0"/>
                </a:lnTo>
                <a:lnTo>
                  <a:pt x="0" y="1197031"/>
                </a:lnTo>
                <a:lnTo>
                  <a:pt x="776757" y="1197031"/>
                </a:lnTo>
                <a:lnTo>
                  <a:pt x="77675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true" flipV="false" rot="-3561944">
            <a:off x="10377108" y="630962"/>
            <a:ext cx="776757" cy="1197031"/>
          </a:xfrm>
          <a:custGeom>
            <a:avLst/>
            <a:gdLst/>
            <a:ahLst/>
            <a:cxnLst/>
            <a:rect r="r" b="b" t="t" l="l"/>
            <a:pathLst>
              <a:path h="1197031" w="776757">
                <a:moveTo>
                  <a:pt x="776757" y="0"/>
                </a:moveTo>
                <a:lnTo>
                  <a:pt x="0" y="0"/>
                </a:lnTo>
                <a:lnTo>
                  <a:pt x="0" y="1197031"/>
                </a:lnTo>
                <a:lnTo>
                  <a:pt x="776757" y="1197031"/>
                </a:lnTo>
                <a:lnTo>
                  <a:pt x="77675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true" flipV="false" rot="-3561944">
            <a:off x="14175076" y="1270115"/>
            <a:ext cx="776757" cy="1197031"/>
          </a:xfrm>
          <a:custGeom>
            <a:avLst/>
            <a:gdLst/>
            <a:ahLst/>
            <a:cxnLst/>
            <a:rect r="r" b="b" t="t" l="l"/>
            <a:pathLst>
              <a:path h="1197031" w="776757">
                <a:moveTo>
                  <a:pt x="776757" y="0"/>
                </a:moveTo>
                <a:lnTo>
                  <a:pt x="0" y="0"/>
                </a:lnTo>
                <a:lnTo>
                  <a:pt x="0" y="1197030"/>
                </a:lnTo>
                <a:lnTo>
                  <a:pt x="776757" y="1197030"/>
                </a:lnTo>
                <a:lnTo>
                  <a:pt x="77675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true" flipV="false" rot="-3561944">
            <a:off x="10096271" y="6069671"/>
            <a:ext cx="776757" cy="1197031"/>
          </a:xfrm>
          <a:custGeom>
            <a:avLst/>
            <a:gdLst/>
            <a:ahLst/>
            <a:cxnLst/>
            <a:rect r="r" b="b" t="t" l="l"/>
            <a:pathLst>
              <a:path h="1197031" w="776757">
                <a:moveTo>
                  <a:pt x="776756" y="0"/>
                </a:moveTo>
                <a:lnTo>
                  <a:pt x="0" y="0"/>
                </a:lnTo>
                <a:lnTo>
                  <a:pt x="0" y="1197031"/>
                </a:lnTo>
                <a:lnTo>
                  <a:pt x="776756" y="1197031"/>
                </a:lnTo>
                <a:lnTo>
                  <a:pt x="77675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9" id="29"/>
          <p:cNvSpPr txBox="true"/>
          <p:nvPr/>
        </p:nvSpPr>
        <p:spPr>
          <a:xfrm rot="0">
            <a:off x="1028700" y="3698875"/>
            <a:ext cx="16230600" cy="2803524"/>
          </a:xfrm>
          <a:prstGeom prst="rect">
            <a:avLst/>
          </a:prstGeom>
        </p:spPr>
        <p:txBody>
          <a:bodyPr anchor="t" rtlCol="false" tIns="0" lIns="0" bIns="0" rIns="0">
            <a:spAutoFit/>
          </a:bodyPr>
          <a:lstStyle/>
          <a:p>
            <a:pPr algn="ctr">
              <a:lnSpc>
                <a:spcPts val="5600"/>
              </a:lnSpc>
              <a:spcBef>
                <a:spcPct val="0"/>
              </a:spcBef>
            </a:pPr>
            <a:r>
              <a:rPr lang="en-US" sz="4000">
                <a:solidFill>
                  <a:srgbClr val="000000"/>
                </a:solidFill>
                <a:latin typeface="Canva Sans Bold"/>
              </a:rPr>
              <a:t>In conclusion, the Left Hand Rule is a simple but somewhat limited technique, whereas flood fill algorithms give a more complicated and adaptive solution for maze-solving in micro mouse robots.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DAF9IH8fZtk</dc:identifier>
  <dcterms:modified xsi:type="dcterms:W3CDTF">2011-08-01T06:04:30Z</dcterms:modified>
  <cp:revision>1</cp:revision>
  <dc:title>Brown and Black  Aesthetic Portofolio  Presentation</dc:title>
</cp:coreProperties>
</file>